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
  </p:notesMasterIdLst>
  <p:sldIdLst>
    <p:sldId id="268" r:id="rId2"/>
    <p:sldId id="380" r:id="rId3"/>
    <p:sldId id="385" r:id="rId4"/>
    <p:sldId id="409" r:id="rId5"/>
    <p:sldId id="415" r:id="rId6"/>
    <p:sldId id="411" r:id="rId7"/>
    <p:sldId id="413" r:id="rId8"/>
    <p:sldId id="412" r:id="rId9"/>
    <p:sldId id="418" r:id="rId10"/>
    <p:sldId id="419" r:id="rId11"/>
    <p:sldId id="402" r:id="rId12"/>
    <p:sldId id="416" r:id="rId13"/>
    <p:sldId id="388" r:id="rId14"/>
    <p:sldId id="406" r:id="rId15"/>
    <p:sldId id="391" r:id="rId16"/>
    <p:sldId id="392" r:id="rId17"/>
    <p:sldId id="394" r:id="rId18"/>
    <p:sldId id="405" r:id="rId19"/>
    <p:sldId id="397" r:id="rId20"/>
    <p:sldId id="25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71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80" autoAdjust="0"/>
    <p:restoredTop sz="62137" autoAdjust="0"/>
  </p:normalViewPr>
  <p:slideViewPr>
    <p:cSldViewPr snapToGrid="0">
      <p:cViewPr>
        <p:scale>
          <a:sx n="80" d="100"/>
          <a:sy n="80" d="100"/>
        </p:scale>
        <p:origin x="3552" y="856"/>
      </p:cViewPr>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964B22-C53B-480A-BBB3-3D400BC2882B}" type="datetimeFigureOut">
              <a:rPr lang="en-US" smtClean="0"/>
              <a:t>5/26/2022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DD8E8E-C79E-4D39-A82B-1F9E833079D2}" type="slidenum">
              <a:rPr lang="en-US" smtClean="0"/>
              <a:t>‹#›</a:t>
            </a:fld>
            <a:endParaRPr lang="en-US"/>
          </a:p>
        </p:txBody>
      </p:sp>
    </p:spTree>
    <p:extLst>
      <p:ext uri="{BB962C8B-B14F-4D97-AF65-F5344CB8AC3E}">
        <p14:creationId xmlns:p14="http://schemas.microsoft.com/office/powerpoint/2010/main" val="1020580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Hello professor I am Jinchuan Tian from Peking university. </a:t>
            </a:r>
          </a:p>
          <a:p>
            <a:r>
              <a:rPr lang="en-US" altLang="zh-CN" dirty="0"/>
              <a:t>Today I’m very glad to be here to introduce myself and present my research works during the graduate stage.</a:t>
            </a:r>
          </a:p>
        </p:txBody>
      </p:sp>
      <p:sp>
        <p:nvSpPr>
          <p:cNvPr id="4" name="灯片编号占位符 3"/>
          <p:cNvSpPr>
            <a:spLocks noGrp="1"/>
          </p:cNvSpPr>
          <p:nvPr>
            <p:ph type="sldNum" sz="quarter" idx="5"/>
          </p:nvPr>
        </p:nvSpPr>
        <p:spPr/>
        <p:txBody>
          <a:bodyPr/>
          <a:lstStyle/>
          <a:p>
            <a:fld id="{0EDD8E8E-C79E-4D39-A82B-1F9E833079D2}" type="slidenum">
              <a:rPr lang="en-US" smtClean="0"/>
              <a:t>1</a:t>
            </a:fld>
            <a:endParaRPr lang="en-US"/>
          </a:p>
        </p:txBody>
      </p:sp>
    </p:spTree>
    <p:extLst>
      <p:ext uri="{BB962C8B-B14F-4D97-AF65-F5344CB8AC3E}">
        <p14:creationId xmlns:p14="http://schemas.microsoft.com/office/powerpoint/2010/main" val="232672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MMI </a:t>
            </a:r>
            <a:r>
              <a:rPr lang="zh-CN" altLang="en-US" dirty="0"/>
              <a:t>计算出来的分数实际上是识别文本的后验概率</a:t>
            </a:r>
          </a:p>
        </p:txBody>
      </p:sp>
      <p:sp>
        <p:nvSpPr>
          <p:cNvPr id="4" name="灯片编号占位符 3"/>
          <p:cNvSpPr>
            <a:spLocks noGrp="1"/>
          </p:cNvSpPr>
          <p:nvPr>
            <p:ph type="sldNum" sz="quarter" idx="5"/>
          </p:nvPr>
        </p:nvSpPr>
        <p:spPr/>
        <p:txBody>
          <a:bodyPr/>
          <a:lstStyle/>
          <a:p>
            <a:fld id="{0EDD8E8E-C79E-4D39-A82B-1F9E833079D2}" type="slidenum">
              <a:rPr lang="en-US" smtClean="0"/>
              <a:t>10</a:t>
            </a:fld>
            <a:endParaRPr lang="en-US"/>
          </a:p>
        </p:txBody>
      </p:sp>
    </p:spTree>
    <p:extLst>
      <p:ext uri="{BB962C8B-B14F-4D97-AF65-F5344CB8AC3E}">
        <p14:creationId xmlns:p14="http://schemas.microsoft.com/office/powerpoint/2010/main" val="3299728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D8E8E-C79E-4D39-A82B-1F9E833079D2}" type="slidenum">
              <a:rPr lang="en-US" smtClean="0"/>
              <a:t>11</a:t>
            </a:fld>
            <a:endParaRPr lang="en-US"/>
          </a:p>
        </p:txBody>
      </p:sp>
    </p:spTree>
    <p:extLst>
      <p:ext uri="{BB962C8B-B14F-4D97-AF65-F5344CB8AC3E}">
        <p14:creationId xmlns:p14="http://schemas.microsoft.com/office/powerpoint/2010/main" val="18459416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DD8E8E-C79E-4D39-A82B-1F9E833079D2}" type="slidenum">
              <a:rPr lang="en-US" smtClean="0"/>
              <a:t>12</a:t>
            </a:fld>
            <a:endParaRPr lang="en-US"/>
          </a:p>
        </p:txBody>
      </p:sp>
    </p:spTree>
    <p:extLst>
      <p:ext uri="{BB962C8B-B14F-4D97-AF65-F5344CB8AC3E}">
        <p14:creationId xmlns:p14="http://schemas.microsoft.com/office/powerpoint/2010/main" val="2555861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dirty="0"/>
              <a:t>1. </a:t>
            </a:r>
            <a:r>
              <a:rPr lang="zh-CN" altLang="en-US" dirty="0"/>
              <a:t>中文语音识别错误中 同音词的替换会占到比较大的比重</a:t>
            </a:r>
            <a:endParaRPr lang="en-US" altLang="zh-CN" dirty="0"/>
          </a:p>
          <a:p>
            <a:pPr marL="0" indent="0">
              <a:buNone/>
            </a:pPr>
            <a:r>
              <a:rPr lang="en-US" altLang="zh-CN" dirty="0"/>
              <a:t>2. </a:t>
            </a:r>
            <a:r>
              <a:rPr lang="zh-CN" altLang="en-US" dirty="0"/>
              <a:t>中文的发音和表意大多数情况下是由词来确定的，我们认为词信息对中文语音识别的还是有着很重要的作用</a:t>
            </a:r>
            <a:endParaRPr lang="en-US" altLang="zh-CN" dirty="0"/>
          </a:p>
          <a:p>
            <a:pPr marL="0" indent="0">
              <a:buNone/>
            </a:pPr>
            <a:r>
              <a:rPr lang="en-US" altLang="zh-CN" dirty="0"/>
              <a:t>3. </a:t>
            </a:r>
            <a:r>
              <a:rPr lang="zh-CN" altLang="en-US" dirty="0"/>
              <a:t>但是目前的端到端语音识别系统绝大部分使用字作为基本单元</a:t>
            </a:r>
            <a:endParaRPr lang="en-US" altLang="zh-CN" dirty="0"/>
          </a:p>
          <a:p>
            <a:pPr marL="0" indent="0">
              <a:buNone/>
            </a:pPr>
            <a:r>
              <a:rPr lang="en-US" altLang="zh-CN" dirty="0"/>
              <a:t>4. </a:t>
            </a:r>
            <a:r>
              <a:rPr lang="zh-CN" altLang="en-US" dirty="0"/>
              <a:t>因此我们考虑将词信息重新通过 </a:t>
            </a:r>
            <a:r>
              <a:rPr lang="en-US" altLang="zh-CN" dirty="0"/>
              <a:t>word </a:t>
            </a:r>
            <a:r>
              <a:rPr lang="en-US" altLang="zh-CN" dirty="0" err="1"/>
              <a:t>ngram</a:t>
            </a:r>
            <a:r>
              <a:rPr lang="zh-CN" altLang="en-US" dirty="0"/>
              <a:t>的方式引入端到端语音识别中，以希望进一步提升系统的识别率，并能够实现对端到端识别模型的快速定制化</a:t>
            </a:r>
            <a:endParaRPr lang="en-US" altLang="zh-CN" dirty="0"/>
          </a:p>
          <a:p>
            <a:pPr marL="0" indent="0">
              <a:buNone/>
            </a:pPr>
            <a:endParaRPr lang="en-US" altLang="zh-CN" dirty="0"/>
          </a:p>
        </p:txBody>
      </p:sp>
      <p:sp>
        <p:nvSpPr>
          <p:cNvPr id="4" name="灯片编号占位符 3"/>
          <p:cNvSpPr>
            <a:spLocks noGrp="1"/>
          </p:cNvSpPr>
          <p:nvPr>
            <p:ph type="sldNum" sz="quarter" idx="5"/>
          </p:nvPr>
        </p:nvSpPr>
        <p:spPr/>
        <p:txBody>
          <a:bodyPr/>
          <a:lstStyle/>
          <a:p>
            <a:fld id="{0EDD8E8E-C79E-4D39-A82B-1F9E833079D2}" type="slidenum">
              <a:rPr lang="en-US" smtClean="0"/>
              <a:t>13</a:t>
            </a:fld>
            <a:endParaRPr lang="en-US"/>
          </a:p>
        </p:txBody>
      </p:sp>
    </p:spTree>
    <p:extLst>
      <p:ext uri="{BB962C8B-B14F-4D97-AF65-F5344CB8AC3E}">
        <p14:creationId xmlns:p14="http://schemas.microsoft.com/office/powerpoint/2010/main" val="42805623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a:t>
            </a:r>
            <a:r>
              <a:rPr lang="zh-CN" altLang="en-US" dirty="0"/>
              <a:t>词表</a:t>
            </a:r>
            <a:br>
              <a:rPr lang="en-US" altLang="zh-CN" dirty="0"/>
            </a:br>
            <a:r>
              <a:rPr lang="en-US" altLang="zh-CN" dirty="0"/>
              <a:t>2. </a:t>
            </a:r>
            <a:r>
              <a:rPr lang="en-US" altLang="zh-CN" dirty="0" err="1"/>
              <a:t>Ngram</a:t>
            </a:r>
            <a:r>
              <a:rPr lang="en-US" altLang="zh-CN" dirty="0"/>
              <a:t> </a:t>
            </a:r>
            <a:br>
              <a:rPr lang="en-US" altLang="zh-CN" dirty="0"/>
            </a:br>
            <a:r>
              <a:rPr lang="en-US" altLang="zh-CN" dirty="0"/>
              <a:t>3. </a:t>
            </a:r>
            <a:endParaRPr lang="zh-CN" altLang="en-US" dirty="0"/>
          </a:p>
        </p:txBody>
      </p:sp>
      <p:sp>
        <p:nvSpPr>
          <p:cNvPr id="4" name="灯片编号占位符 3"/>
          <p:cNvSpPr>
            <a:spLocks noGrp="1"/>
          </p:cNvSpPr>
          <p:nvPr>
            <p:ph type="sldNum" sz="quarter" idx="5"/>
          </p:nvPr>
        </p:nvSpPr>
        <p:spPr/>
        <p:txBody>
          <a:bodyPr/>
          <a:lstStyle/>
          <a:p>
            <a:fld id="{0EDD8E8E-C79E-4D39-A82B-1F9E833079D2}" type="slidenum">
              <a:rPr lang="en-US" smtClean="0"/>
              <a:t>14</a:t>
            </a:fld>
            <a:endParaRPr lang="en-US"/>
          </a:p>
        </p:txBody>
      </p:sp>
    </p:spTree>
    <p:extLst>
      <p:ext uri="{BB962C8B-B14F-4D97-AF65-F5344CB8AC3E}">
        <p14:creationId xmlns:p14="http://schemas.microsoft.com/office/powerpoint/2010/main" val="12278015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experiments, we find the word N-gram language models can achieve significant improvement on both AED and NT systems. Also, our proposed word-level N-gram LM consistently outperforms character-level LMs no matter they are NN-based or N-gram-based. Finally, the method is also useful on l 21k hours Mandarin corpus.</a:t>
            </a:r>
            <a:endParaRPr lang="zh-CN" altLang="en-US" dirty="0"/>
          </a:p>
        </p:txBody>
      </p:sp>
      <p:sp>
        <p:nvSpPr>
          <p:cNvPr id="4" name="灯片编号占位符 3"/>
          <p:cNvSpPr>
            <a:spLocks noGrp="1"/>
          </p:cNvSpPr>
          <p:nvPr>
            <p:ph type="sldNum" sz="quarter" idx="5"/>
          </p:nvPr>
        </p:nvSpPr>
        <p:spPr/>
        <p:txBody>
          <a:bodyPr/>
          <a:lstStyle/>
          <a:p>
            <a:fld id="{0EDD8E8E-C79E-4D39-A82B-1F9E833079D2}" type="slidenum">
              <a:rPr lang="en-US" smtClean="0"/>
              <a:t>15</a:t>
            </a:fld>
            <a:endParaRPr lang="en-US"/>
          </a:p>
        </p:txBody>
      </p:sp>
    </p:spTree>
    <p:extLst>
      <p:ext uri="{BB962C8B-B14F-4D97-AF65-F5344CB8AC3E}">
        <p14:creationId xmlns:p14="http://schemas.microsoft.com/office/powerpoint/2010/main" val="2277854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my third work, an unified architecture for monolingual and bilingual speech recognition.</a:t>
            </a:r>
          </a:p>
          <a:p>
            <a:r>
              <a:rPr lang="en-US" altLang="zh-CN" dirty="0"/>
              <a:t>For an pragmatic speech recognition system, it should be capable to recognize both monolingual Mandarin and English speech, and also the Mandarin-English code-switch speech. </a:t>
            </a:r>
          </a:p>
          <a:p>
            <a:r>
              <a:rPr lang="en-US" altLang="zh-CN" dirty="0"/>
              <a:t>Unlike some previous works that only consider the code-switch problem, in this work we consider the both situations.</a:t>
            </a:r>
          </a:p>
          <a:p>
            <a:endParaRPr lang="en-US" altLang="zh-CN" dirty="0"/>
          </a:p>
          <a:p>
            <a:r>
              <a:rPr lang="en-US" altLang="zh-CN" dirty="0"/>
              <a:t>In the proposed language-aware encoder, the acoustic features are firstly fed into the shared block. Subsequently, the output of the shared block is process by the mandarin-specific block and the English-specific block respectively. Based on the mandarin-specific representations, the mandarin-specific encoder will try to predict all mandarin tokens and also the English mask tokens. This process is supervised by a auxiliary CTC criterion. Similarly, a CTC criterion is also applied to English-specific decoder to predict all English tokens and mandarin mask tokens. By doing this, the two encoding paths are capable to discriminatively capture the language-specific representations. </a:t>
            </a:r>
          </a:p>
          <a:p>
            <a:r>
              <a:rPr lang="en-US" altLang="zh-CN" dirty="0"/>
              <a:t>We also combine the mandarin representations and English representations by a combine function to obtain the bilingual representations. Then, the global decoder, which could be either a </a:t>
            </a:r>
            <a:r>
              <a:rPr lang="en-US" altLang="zh-CN" dirty="0" err="1"/>
              <a:t>ctc</a:t>
            </a:r>
            <a:r>
              <a:rPr lang="en-US" altLang="zh-CN" dirty="0"/>
              <a:t> decoder or a transducer decoder, is responsible for predicting the bilingual hypotheses.</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0EDD8E8E-C79E-4D39-A82B-1F9E833079D2}" type="slidenum">
              <a:rPr lang="en-US" smtClean="0"/>
              <a:t>16</a:t>
            </a:fld>
            <a:endParaRPr lang="en-US"/>
          </a:p>
        </p:txBody>
      </p:sp>
    </p:spTree>
    <p:extLst>
      <p:ext uri="{BB962C8B-B14F-4D97-AF65-F5344CB8AC3E}">
        <p14:creationId xmlns:p14="http://schemas.microsoft.com/office/powerpoint/2010/main" val="26447134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we give some examples to show that the proposed model can encode the language-specific information discriminatively. All graphs in the upper side is from the mandarin-specific decoder while the downer side is for the English-specific decoder.</a:t>
            </a:r>
          </a:p>
          <a:p>
            <a:r>
              <a:rPr lang="en-US" altLang="zh-CN" dirty="0"/>
              <a:t>For the monolingual mandarin speech, the mandarin decoder predicts all real mandarin tokens while the English decoder only predicts the mandarin mask tokens. So we say that the mandarin decoder captures all mandarin information while the English decoder will ignore all of these information, which is a desired property. </a:t>
            </a:r>
          </a:p>
          <a:p>
            <a:r>
              <a:rPr lang="en-US" altLang="zh-CN" dirty="0"/>
              <a:t>For the bilingual speech, we see the two decoders are activated interchangeably. When a mandarin token is predicted, the A mandarin mask token is predicted by the English decoder and vise versa. So we conclude the representations from the two path are language-aware: they only represent the information from the specific language.</a:t>
            </a:r>
          </a:p>
          <a:p>
            <a:endParaRPr lang="zh-CN" altLang="en-US" dirty="0"/>
          </a:p>
        </p:txBody>
      </p:sp>
      <p:sp>
        <p:nvSpPr>
          <p:cNvPr id="4" name="灯片编号占位符 3"/>
          <p:cNvSpPr>
            <a:spLocks noGrp="1"/>
          </p:cNvSpPr>
          <p:nvPr>
            <p:ph type="sldNum" sz="quarter" idx="5"/>
          </p:nvPr>
        </p:nvSpPr>
        <p:spPr/>
        <p:txBody>
          <a:bodyPr/>
          <a:lstStyle/>
          <a:p>
            <a:fld id="{0EDD8E8E-C79E-4D39-A82B-1F9E833079D2}" type="slidenum">
              <a:rPr lang="en-US" smtClean="0"/>
              <a:t>17</a:t>
            </a:fld>
            <a:endParaRPr lang="en-US"/>
          </a:p>
        </p:txBody>
      </p:sp>
    </p:spTree>
    <p:extLst>
      <p:ext uri="{BB962C8B-B14F-4D97-AF65-F5344CB8AC3E}">
        <p14:creationId xmlns:p14="http://schemas.microsoft.com/office/powerpoint/2010/main" val="3614256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Finally, lets see some experimental results. You can see that both CTC and transducer systems, the proposed language-aware architecture, as well as the training method, is effective not only in the code-switch scenario, but also in the monolingual situations.</a:t>
            </a:r>
          </a:p>
          <a:p>
            <a:r>
              <a:rPr lang="en-US" altLang="zh-CN" dirty="0"/>
              <a:t>Though the results are not shown here, we also find the proposed method is also useful on the simulated corpus. </a:t>
            </a:r>
          </a:p>
          <a:p>
            <a:endParaRPr lang="zh-CN" altLang="en-US" dirty="0"/>
          </a:p>
        </p:txBody>
      </p:sp>
      <p:sp>
        <p:nvSpPr>
          <p:cNvPr id="4" name="灯片编号占位符 3"/>
          <p:cNvSpPr>
            <a:spLocks noGrp="1"/>
          </p:cNvSpPr>
          <p:nvPr>
            <p:ph type="sldNum" sz="quarter" idx="5"/>
          </p:nvPr>
        </p:nvSpPr>
        <p:spPr/>
        <p:txBody>
          <a:bodyPr/>
          <a:lstStyle/>
          <a:p>
            <a:fld id="{0EDD8E8E-C79E-4D39-A82B-1F9E833079D2}" type="slidenum">
              <a:rPr lang="en-US" smtClean="0"/>
              <a:t>18</a:t>
            </a:fld>
            <a:endParaRPr lang="en-US"/>
          </a:p>
        </p:txBody>
      </p:sp>
    </p:spTree>
    <p:extLst>
      <p:ext uri="{BB962C8B-B14F-4D97-AF65-F5344CB8AC3E}">
        <p14:creationId xmlns:p14="http://schemas.microsoft.com/office/powerpoint/2010/main" val="23200329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Currently, I’m working on two things. The first is to alleviate the conflicts in BPE units. For example, if you are predicting the word interesting, the first token could be interest, inter or in, each of which are correct. But you can only predict one. So there is a conflict. I’m trying to alleviate this problem in CTC system.</a:t>
            </a:r>
          </a:p>
          <a:p>
            <a:r>
              <a:rPr lang="en-US" altLang="zh-CN" dirty="0"/>
              <a:t>Also, we are trying to solve the data scarcity of code-switch problem by comprehensive simulation, including the alignment, translation, sentence parsing in NLP etc.  This workflow may be open-source later to help the community. </a:t>
            </a:r>
            <a:endParaRPr lang="zh-CN" altLang="en-US" dirty="0"/>
          </a:p>
        </p:txBody>
      </p:sp>
      <p:sp>
        <p:nvSpPr>
          <p:cNvPr id="4" name="灯片编号占位符 3"/>
          <p:cNvSpPr>
            <a:spLocks noGrp="1"/>
          </p:cNvSpPr>
          <p:nvPr>
            <p:ph type="sldNum" sz="quarter" idx="5"/>
          </p:nvPr>
        </p:nvSpPr>
        <p:spPr/>
        <p:txBody>
          <a:bodyPr/>
          <a:lstStyle/>
          <a:p>
            <a:fld id="{0EDD8E8E-C79E-4D39-A82B-1F9E833079D2}" type="slidenum">
              <a:rPr lang="en-US" smtClean="0"/>
              <a:t>19</a:t>
            </a:fld>
            <a:endParaRPr lang="en-US"/>
          </a:p>
        </p:txBody>
      </p:sp>
    </p:spTree>
    <p:extLst>
      <p:ext uri="{BB962C8B-B14F-4D97-AF65-F5344CB8AC3E}">
        <p14:creationId xmlns:p14="http://schemas.microsoft.com/office/powerpoint/2010/main" val="1598008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这次我主要跟大家分享三个方面的内容</a:t>
            </a:r>
            <a:br>
              <a:rPr lang="en-US" altLang="zh-CN" dirty="0"/>
            </a:br>
            <a:r>
              <a:rPr lang="en-US" altLang="zh-CN" dirty="0"/>
              <a:t>1. </a:t>
            </a:r>
            <a:r>
              <a:rPr lang="zh-CN" altLang="en-US" dirty="0"/>
              <a:t>通过有限状态机将 </a:t>
            </a:r>
            <a:r>
              <a:rPr lang="en-US" altLang="zh-CN" dirty="0"/>
              <a:t>LF-MMI </a:t>
            </a:r>
            <a:r>
              <a:rPr lang="zh-CN" altLang="en-US" dirty="0"/>
              <a:t>引入 端到端语音识别的训练和解码过程中</a:t>
            </a:r>
            <a:br>
              <a:rPr lang="en-US" altLang="zh-CN" dirty="0"/>
            </a:br>
            <a:r>
              <a:rPr lang="en-US" altLang="zh-CN" dirty="0"/>
              <a:t>2. </a:t>
            </a:r>
            <a:r>
              <a:rPr lang="zh-CN" altLang="en-US" dirty="0"/>
              <a:t>将词级别 </a:t>
            </a:r>
            <a:r>
              <a:rPr lang="en-US" altLang="zh-CN" dirty="0" err="1"/>
              <a:t>ngram</a:t>
            </a:r>
            <a:r>
              <a:rPr lang="en-US" altLang="zh-CN" dirty="0"/>
              <a:t> </a:t>
            </a:r>
            <a:r>
              <a:rPr lang="zh-CN" altLang="en-US" dirty="0"/>
              <a:t>引入到 端到端语音识别的解码中，进一步提高字准确率平且实现对特定</a:t>
            </a:r>
            <a:r>
              <a:rPr lang="en-US" altLang="zh-CN" dirty="0"/>
              <a:t>domain</a:t>
            </a:r>
            <a:r>
              <a:rPr lang="zh-CN" altLang="en-US" dirty="0"/>
              <a:t>的快速定制化</a:t>
            </a:r>
            <a:endParaRPr lang="en-US" altLang="zh-CN" dirty="0"/>
          </a:p>
          <a:p>
            <a:r>
              <a:rPr lang="en-US" altLang="zh-CN" dirty="0"/>
              <a:t>3. </a:t>
            </a:r>
            <a:r>
              <a:rPr lang="zh-CN" altLang="en-US" dirty="0"/>
              <a:t>第三工作介绍我们近期设计的一种 语种感知编码 神经网络框架，实现 用一个模型 实现 中文，英文和 中英 </a:t>
            </a:r>
            <a:r>
              <a:rPr lang="en-US" altLang="zh-CN" dirty="0"/>
              <a:t>code-switch </a:t>
            </a:r>
            <a:r>
              <a:rPr lang="zh-CN" altLang="en-US" dirty="0"/>
              <a:t>的语音识别</a:t>
            </a:r>
          </a:p>
        </p:txBody>
      </p:sp>
      <p:sp>
        <p:nvSpPr>
          <p:cNvPr id="4" name="灯片编号占位符 3"/>
          <p:cNvSpPr>
            <a:spLocks noGrp="1"/>
          </p:cNvSpPr>
          <p:nvPr>
            <p:ph type="sldNum" sz="quarter" idx="5"/>
          </p:nvPr>
        </p:nvSpPr>
        <p:spPr/>
        <p:txBody>
          <a:bodyPr/>
          <a:lstStyle/>
          <a:p>
            <a:fld id="{0EDD8E8E-C79E-4D39-A82B-1F9E833079D2}" type="slidenum">
              <a:rPr lang="en-US" smtClean="0"/>
              <a:t>2</a:t>
            </a:fld>
            <a:endParaRPr lang="en-US"/>
          </a:p>
        </p:txBody>
      </p:sp>
    </p:spTree>
    <p:extLst>
      <p:ext uri="{BB962C8B-B14F-4D97-AF65-F5344CB8AC3E}">
        <p14:creationId xmlns:p14="http://schemas.microsoft.com/office/powerpoint/2010/main" val="34757115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the end of my presentation. Thanks for your listening dear professor</a:t>
            </a:r>
            <a:endParaRPr lang="zh-CN" altLang="en-US" dirty="0"/>
          </a:p>
        </p:txBody>
      </p:sp>
      <p:sp>
        <p:nvSpPr>
          <p:cNvPr id="4" name="灯片编号占位符 3"/>
          <p:cNvSpPr>
            <a:spLocks noGrp="1"/>
          </p:cNvSpPr>
          <p:nvPr>
            <p:ph type="sldNum" sz="quarter" idx="5"/>
          </p:nvPr>
        </p:nvSpPr>
        <p:spPr/>
        <p:txBody>
          <a:bodyPr/>
          <a:lstStyle/>
          <a:p>
            <a:fld id="{0EDD8E8E-C79E-4D39-A82B-1F9E833079D2}" type="slidenum">
              <a:rPr lang="en-US" smtClean="0"/>
              <a:t>20</a:t>
            </a:fld>
            <a:endParaRPr lang="en-US"/>
          </a:p>
        </p:txBody>
      </p:sp>
    </p:spTree>
    <p:extLst>
      <p:ext uri="{BB962C8B-B14F-4D97-AF65-F5344CB8AC3E}">
        <p14:creationId xmlns:p14="http://schemas.microsoft.com/office/powerpoint/2010/main" val="2306517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下面我开始介绍我们的第一个工作： 基于</a:t>
            </a:r>
            <a:r>
              <a:rPr lang="en-US" altLang="zh-CN" dirty="0"/>
              <a:t>LF-MMI </a:t>
            </a:r>
            <a:r>
              <a:rPr lang="zh-CN" altLang="en-US" dirty="0"/>
              <a:t>的端到端语音识别</a:t>
            </a:r>
            <a:br>
              <a:rPr lang="en-US" altLang="zh-CN" dirty="0"/>
            </a:br>
            <a:br>
              <a:rPr lang="en-US" altLang="zh-CN" dirty="0"/>
            </a:br>
            <a:r>
              <a:rPr lang="zh-CN" altLang="en-US" dirty="0"/>
              <a:t>为什么选择这样一个方向呢：</a:t>
            </a:r>
            <a:br>
              <a:rPr lang="en-US" altLang="zh-CN" dirty="0"/>
            </a:br>
            <a:r>
              <a:rPr lang="zh-CN" altLang="en-US" dirty="0"/>
              <a:t>首先 区分式训练准则在能够很大的提升 </a:t>
            </a:r>
            <a:r>
              <a:rPr lang="en-US" altLang="zh-CN" dirty="0"/>
              <a:t>GMM-HMM </a:t>
            </a:r>
            <a:r>
              <a:rPr lang="zh-CN" altLang="en-US" dirty="0"/>
              <a:t>和 </a:t>
            </a:r>
            <a:r>
              <a:rPr lang="en-US" altLang="zh-CN" dirty="0"/>
              <a:t>DNN-HMM </a:t>
            </a:r>
            <a:r>
              <a:rPr lang="zh-CN" altLang="en-US" dirty="0"/>
              <a:t>的性能，</a:t>
            </a:r>
            <a:br>
              <a:rPr lang="en-US" altLang="zh-CN" dirty="0"/>
            </a:br>
            <a:r>
              <a:rPr lang="zh-CN" altLang="en-US" dirty="0"/>
              <a:t>但是近</a:t>
            </a:r>
            <a:r>
              <a:rPr lang="en-US" altLang="zh-CN" dirty="0"/>
              <a:t>15</a:t>
            </a:r>
            <a:r>
              <a:rPr lang="zh-CN" altLang="en-US" dirty="0"/>
              <a:t>年端到端语音识别的发展中 区分式训练相关的研究还相对比较少，</a:t>
            </a:r>
            <a:br>
              <a:rPr lang="en-US" altLang="zh-CN" dirty="0"/>
            </a:br>
            <a:r>
              <a:rPr lang="zh-CN" altLang="en-US" dirty="0"/>
              <a:t>所以我们希望把区分训练引入端到端语音识别中，来进一步提升端到端语音识别系统的性能，同时也填补一下这个领域的研究空白</a:t>
            </a:r>
            <a:br>
              <a:rPr lang="en-US" altLang="zh-CN" dirty="0"/>
            </a:br>
            <a:br>
              <a:rPr lang="en-US" altLang="zh-CN" dirty="0"/>
            </a:br>
            <a:r>
              <a:rPr lang="zh-CN" altLang="en-US" dirty="0"/>
              <a:t>区分式训练在以前的端到端语音识别研究中比较少的一个原因是 绝大部分区分式训练都需要利用到有限状态机目前常用的神经网络框架像 </a:t>
            </a:r>
            <a:r>
              <a:rPr lang="en-US" altLang="zh-CN" dirty="0" err="1"/>
              <a:t>pytorch</a:t>
            </a:r>
            <a:r>
              <a:rPr lang="en-US" altLang="zh-CN" dirty="0"/>
              <a:t> </a:t>
            </a:r>
            <a:r>
              <a:rPr lang="zh-CN" altLang="en-US" dirty="0"/>
              <a:t>不支持有限状态机，去年开始 </a:t>
            </a:r>
            <a:r>
              <a:rPr lang="en-US" altLang="zh-CN" dirty="0"/>
              <a:t>Dan Povey </a:t>
            </a:r>
            <a:r>
              <a:rPr lang="zh-CN" altLang="en-US" dirty="0"/>
              <a:t>团队开发的 </a:t>
            </a:r>
            <a:r>
              <a:rPr lang="en-US" altLang="zh-CN" dirty="0" err="1"/>
              <a:t>kaldi</a:t>
            </a:r>
            <a:r>
              <a:rPr lang="en-US" altLang="zh-CN" dirty="0"/>
              <a:t> 2 </a:t>
            </a:r>
            <a:r>
              <a:rPr lang="zh-CN" altLang="en-US" dirty="0"/>
              <a:t>框架</a:t>
            </a:r>
            <a:br>
              <a:rPr lang="en-US" altLang="zh-CN" dirty="0"/>
            </a:br>
            <a:r>
              <a:rPr lang="zh-CN" altLang="en-US" dirty="0"/>
              <a:t>在</a:t>
            </a:r>
            <a:r>
              <a:rPr lang="en-US" altLang="zh-CN" dirty="0" err="1"/>
              <a:t>pytorch</a:t>
            </a:r>
            <a:r>
              <a:rPr lang="en-US" altLang="zh-CN" dirty="0"/>
              <a:t> </a:t>
            </a:r>
            <a:r>
              <a:rPr lang="zh-CN" altLang="en-US" dirty="0"/>
              <a:t>框架下提供了可导有限状态机的接口，也极大的加速了我们在这方面的研究</a:t>
            </a:r>
            <a:br>
              <a:rPr lang="en-US" altLang="zh-CN" dirty="0"/>
            </a:br>
            <a:br>
              <a:rPr lang="en-US" altLang="zh-CN" dirty="0"/>
            </a:br>
            <a:endParaRPr lang="zh-CN" altLang="en-US" dirty="0"/>
          </a:p>
        </p:txBody>
      </p:sp>
      <p:sp>
        <p:nvSpPr>
          <p:cNvPr id="4" name="灯片编号占位符 3"/>
          <p:cNvSpPr>
            <a:spLocks noGrp="1"/>
          </p:cNvSpPr>
          <p:nvPr>
            <p:ph type="sldNum" sz="quarter" idx="5"/>
          </p:nvPr>
        </p:nvSpPr>
        <p:spPr/>
        <p:txBody>
          <a:bodyPr/>
          <a:lstStyle/>
          <a:p>
            <a:fld id="{0EDD8E8E-C79E-4D39-A82B-1F9E833079D2}" type="slidenum">
              <a:rPr lang="en-US" smtClean="0"/>
              <a:t>3</a:t>
            </a:fld>
            <a:endParaRPr lang="en-US"/>
          </a:p>
        </p:txBody>
      </p:sp>
    </p:spTree>
    <p:extLst>
      <p:ext uri="{BB962C8B-B14F-4D97-AF65-F5344CB8AC3E}">
        <p14:creationId xmlns:p14="http://schemas.microsoft.com/office/powerpoint/2010/main" val="3550567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语音识别训练的目标是最大化 声学特征对应文本的后验概率</a:t>
            </a:r>
            <a:br>
              <a:rPr lang="en-US" altLang="zh-CN" dirty="0"/>
            </a:br>
            <a:r>
              <a:rPr lang="zh-CN" altLang="en-US" dirty="0"/>
              <a:t>然后区分式训练准测在最大化正确文本的同时，同时也考虑了其他的竞争假设</a:t>
            </a:r>
            <a:br>
              <a:rPr lang="en-US" altLang="zh-CN" dirty="0"/>
            </a:br>
            <a:br>
              <a:rPr lang="en-US" altLang="zh-CN" dirty="0"/>
            </a:br>
            <a:br>
              <a:rPr lang="en-US" altLang="zh-CN" dirty="0"/>
            </a:br>
            <a:r>
              <a:rPr lang="zh-CN" altLang="en-US" dirty="0"/>
              <a:t>在传统的 </a:t>
            </a:r>
            <a:r>
              <a:rPr lang="en-US" altLang="zh-CN" dirty="0"/>
              <a:t>lattice-base MMI </a:t>
            </a:r>
            <a:r>
              <a:rPr lang="zh-CN" altLang="en-US" dirty="0"/>
              <a:t>训练中，竞争假设的文本是通过 </a:t>
            </a:r>
            <a:r>
              <a:rPr lang="en-US" altLang="zh-CN" dirty="0"/>
              <a:t>CE </a:t>
            </a:r>
            <a:r>
              <a:rPr lang="zh-CN" altLang="en-US" dirty="0"/>
              <a:t>系统解码产生的 </a:t>
            </a:r>
            <a:r>
              <a:rPr lang="en-US" altLang="zh-CN" dirty="0"/>
              <a:t>lattice </a:t>
            </a:r>
            <a:r>
              <a:rPr lang="zh-CN" altLang="en-US" dirty="0"/>
              <a:t>来近似的，但是 </a:t>
            </a:r>
            <a:r>
              <a:rPr lang="en-US" altLang="zh-CN" dirty="0"/>
              <a:t>lattice base </a:t>
            </a:r>
            <a:r>
              <a:rPr lang="zh-CN" altLang="en-US" dirty="0"/>
              <a:t>的方法需要首先训练一个</a:t>
            </a:r>
            <a:br>
              <a:rPr lang="en-US" altLang="zh-CN" dirty="0"/>
            </a:br>
            <a:r>
              <a:rPr lang="zh-CN" altLang="en-US" dirty="0"/>
              <a:t>基础的语音识别模型，然后对全部训练数据解码生成 </a:t>
            </a:r>
            <a:r>
              <a:rPr lang="en-US" altLang="zh-CN" dirty="0"/>
              <a:t>lattice </a:t>
            </a:r>
            <a:r>
              <a:rPr lang="zh-CN" altLang="en-US" dirty="0"/>
              <a:t>需要较大的时间开销和存储消耗</a:t>
            </a:r>
            <a:br>
              <a:rPr lang="en-US" altLang="zh-CN" dirty="0"/>
            </a:br>
            <a:br>
              <a:rPr lang="en-US" altLang="zh-CN" dirty="0"/>
            </a:br>
            <a:r>
              <a:rPr lang="zh-CN" altLang="en-US" dirty="0"/>
              <a:t>于是 </a:t>
            </a:r>
            <a:r>
              <a:rPr lang="en-US" altLang="zh-CN" dirty="0"/>
              <a:t>dan </a:t>
            </a:r>
            <a:r>
              <a:rPr lang="en-US" altLang="zh-CN" dirty="0" err="1"/>
              <a:t>povey</a:t>
            </a:r>
            <a:r>
              <a:rPr lang="en-US" altLang="zh-CN" dirty="0"/>
              <a:t> </a:t>
            </a:r>
            <a:r>
              <a:rPr lang="zh-CN" altLang="en-US" dirty="0"/>
              <a:t>在 </a:t>
            </a:r>
            <a:r>
              <a:rPr lang="en-US" altLang="zh-CN" dirty="0"/>
              <a:t>2016 </a:t>
            </a:r>
            <a:r>
              <a:rPr lang="zh-CN" altLang="en-US" dirty="0"/>
              <a:t>年提出了 </a:t>
            </a:r>
            <a:r>
              <a:rPr lang="en-US" altLang="zh-CN" dirty="0"/>
              <a:t>LF-MMI </a:t>
            </a:r>
            <a:r>
              <a:rPr lang="zh-CN" altLang="en-US" dirty="0"/>
              <a:t>的方法，通过一个 基于 </a:t>
            </a:r>
            <a:r>
              <a:rPr lang="en-US" altLang="zh-CN" dirty="0"/>
              <a:t>bi-gram </a:t>
            </a:r>
            <a:r>
              <a:rPr lang="zh-CN" altLang="en-US" dirty="0"/>
              <a:t>的 </a:t>
            </a:r>
            <a:r>
              <a:rPr lang="en-US" altLang="zh-CN" dirty="0"/>
              <a:t>WFST </a:t>
            </a:r>
            <a:r>
              <a:rPr lang="zh-CN" altLang="en-US" dirty="0"/>
              <a:t>来计算近似所有的竞争假设。</a:t>
            </a:r>
          </a:p>
        </p:txBody>
      </p:sp>
      <p:sp>
        <p:nvSpPr>
          <p:cNvPr id="4" name="灯片编号占位符 3"/>
          <p:cNvSpPr>
            <a:spLocks noGrp="1"/>
          </p:cNvSpPr>
          <p:nvPr>
            <p:ph type="sldNum" sz="quarter" idx="5"/>
          </p:nvPr>
        </p:nvSpPr>
        <p:spPr/>
        <p:txBody>
          <a:bodyPr/>
          <a:lstStyle/>
          <a:p>
            <a:fld id="{0EDD8E8E-C79E-4D39-A82B-1F9E833079D2}" type="slidenum">
              <a:rPr lang="en-US" smtClean="0"/>
              <a:t>4</a:t>
            </a:fld>
            <a:endParaRPr lang="en-US"/>
          </a:p>
        </p:txBody>
      </p:sp>
    </p:spTree>
    <p:extLst>
      <p:ext uri="{BB962C8B-B14F-4D97-AF65-F5344CB8AC3E}">
        <p14:creationId xmlns:p14="http://schemas.microsoft.com/office/powerpoint/2010/main" val="68108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这里我给出了一个分母和分子词图的的例子</a:t>
            </a:r>
            <a:br>
              <a:rPr lang="en-US" altLang="zh-CN" dirty="0"/>
            </a:br>
            <a:br>
              <a:rPr lang="en-US" altLang="zh-CN" dirty="0"/>
            </a:br>
            <a:r>
              <a:rPr lang="zh-CN" altLang="en-US" dirty="0"/>
              <a:t>假设我们的文本是</a:t>
            </a:r>
            <a:br>
              <a:rPr lang="en-US" altLang="zh-CN" dirty="0"/>
            </a:br>
            <a:r>
              <a:rPr lang="zh-CN" altLang="en-US" dirty="0"/>
              <a:t>凤梨</a:t>
            </a:r>
            <a:br>
              <a:rPr lang="en-US" altLang="zh-CN" dirty="0"/>
            </a:br>
            <a:br>
              <a:rPr lang="en-US" altLang="zh-CN" dirty="0"/>
            </a:br>
            <a:r>
              <a:rPr lang="zh-CN" altLang="en-US" dirty="0"/>
              <a:t>它对应的 </a:t>
            </a:r>
            <a:r>
              <a:rPr lang="en-US" altLang="zh-CN" dirty="0"/>
              <a:t>phone </a:t>
            </a:r>
            <a:r>
              <a:rPr lang="zh-CN" altLang="en-US" dirty="0"/>
              <a:t>序列是</a:t>
            </a:r>
            <a:br>
              <a:rPr lang="en-US" altLang="zh-CN" dirty="0"/>
            </a:br>
            <a:r>
              <a:rPr lang="en-US" altLang="zh-CN" dirty="0"/>
              <a:t>F eng4 Li i2</a:t>
            </a:r>
            <a:br>
              <a:rPr lang="en-US" altLang="zh-CN" dirty="0"/>
            </a:br>
            <a:br>
              <a:rPr lang="en-US" altLang="zh-CN" dirty="0"/>
            </a:br>
            <a:r>
              <a:rPr lang="zh-CN" altLang="en-US" dirty="0"/>
              <a:t>那么 </a:t>
            </a:r>
            <a:r>
              <a:rPr lang="en-US" altLang="zh-CN" dirty="0"/>
              <a:t>numerator graph </a:t>
            </a:r>
            <a:r>
              <a:rPr lang="zh-CN" altLang="en-US" dirty="0"/>
              <a:t>可以构建为 上面这张图的形式</a:t>
            </a:r>
            <a:r>
              <a:rPr lang="en-US" altLang="zh-CN" dirty="0"/>
              <a:t> </a:t>
            </a:r>
            <a:r>
              <a:rPr lang="zh-CN" altLang="en-US" dirty="0"/>
              <a:t>在我们的实现中 </a:t>
            </a:r>
            <a:r>
              <a:rPr lang="en-US" altLang="zh-CN" dirty="0"/>
              <a:t>numerator </a:t>
            </a:r>
            <a:r>
              <a:rPr lang="zh-CN" altLang="en-US" dirty="0"/>
              <a:t>的 </a:t>
            </a:r>
            <a:r>
              <a:rPr lang="en-US" altLang="zh-CN" dirty="0"/>
              <a:t>FST </a:t>
            </a:r>
            <a:r>
              <a:rPr lang="zh-CN" altLang="en-US" dirty="0"/>
              <a:t>能够接收 插入 </a:t>
            </a:r>
            <a:r>
              <a:rPr lang="en-US" altLang="zh-CN" dirty="0" err="1"/>
              <a:t>sil</a:t>
            </a:r>
            <a:r>
              <a:rPr lang="en-US" altLang="zh-CN" dirty="0"/>
              <a:t> </a:t>
            </a:r>
            <a:r>
              <a:rPr lang="zh-CN" altLang="en-US" dirty="0"/>
              <a:t>的 </a:t>
            </a:r>
            <a:r>
              <a:rPr lang="en-US" altLang="zh-CN" dirty="0"/>
              <a:t>sequence</a:t>
            </a:r>
            <a:br>
              <a:rPr lang="en-US" altLang="zh-CN" dirty="0"/>
            </a:br>
            <a:br>
              <a:rPr lang="en-US" altLang="zh-CN" dirty="0"/>
            </a:br>
            <a:r>
              <a:rPr lang="zh-CN" altLang="en-US" dirty="0"/>
              <a:t>分母词图相对分子词图会更复杂一些，它可以接收任何可能 </a:t>
            </a:r>
            <a:r>
              <a:rPr lang="en-US" altLang="zh-CN" dirty="0"/>
              <a:t>sequence</a:t>
            </a:r>
            <a:br>
              <a:rPr lang="en-US" altLang="zh-CN" dirty="0"/>
            </a:br>
            <a:r>
              <a:rPr lang="en-US" altLang="zh-CN" dirty="0"/>
              <a:t>denominator </a:t>
            </a:r>
            <a:r>
              <a:rPr lang="zh-CN" altLang="en-US" dirty="0"/>
              <a:t>的大小主要由阶数和建模单元个数确定，在我们的实现里，为了平衡内存消耗，我们使用 </a:t>
            </a:r>
            <a:r>
              <a:rPr lang="en-US" altLang="zh-CN" dirty="0"/>
              <a:t>mono-phone </a:t>
            </a:r>
            <a:r>
              <a:rPr lang="zh-CN" altLang="en-US" dirty="0"/>
              <a:t>作为建模单元，然后使用 </a:t>
            </a:r>
            <a:r>
              <a:rPr lang="en-US" altLang="zh-CN" dirty="0"/>
              <a:t>bi-gram </a:t>
            </a:r>
            <a:r>
              <a:rPr lang="zh-CN" altLang="en-US" dirty="0"/>
              <a:t>来构建 分母图</a:t>
            </a:r>
            <a:r>
              <a:rPr lang="en-US" altLang="zh-CN" dirty="0"/>
              <a:t> </a:t>
            </a:r>
            <a:endParaRPr lang="zh-CN" altLang="en-US" dirty="0"/>
          </a:p>
        </p:txBody>
      </p:sp>
      <p:sp>
        <p:nvSpPr>
          <p:cNvPr id="4" name="灯片编号占位符 3"/>
          <p:cNvSpPr>
            <a:spLocks noGrp="1"/>
          </p:cNvSpPr>
          <p:nvPr>
            <p:ph type="sldNum" sz="quarter" idx="5"/>
          </p:nvPr>
        </p:nvSpPr>
        <p:spPr/>
        <p:txBody>
          <a:bodyPr/>
          <a:lstStyle/>
          <a:p>
            <a:fld id="{0EDD8E8E-C79E-4D39-A82B-1F9E833079D2}" type="slidenum">
              <a:rPr lang="en-US" smtClean="0"/>
              <a:t>5</a:t>
            </a:fld>
            <a:endParaRPr lang="en-US"/>
          </a:p>
        </p:txBody>
      </p:sp>
    </p:spTree>
    <p:extLst>
      <p:ext uri="{BB962C8B-B14F-4D97-AF65-F5344CB8AC3E}">
        <p14:creationId xmlns:p14="http://schemas.microsoft.com/office/powerpoint/2010/main" val="4205522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我们再 </a:t>
            </a:r>
            <a:r>
              <a:rPr lang="en-US" altLang="zh-CN" dirty="0"/>
              <a:t>Attention-encoder-decoder </a:t>
            </a:r>
            <a:r>
              <a:rPr lang="zh-CN" altLang="en-US" dirty="0"/>
              <a:t>和 </a:t>
            </a:r>
            <a:r>
              <a:rPr lang="en-US" altLang="zh-CN" dirty="0"/>
              <a:t>Neural Transducer </a:t>
            </a:r>
            <a:r>
              <a:rPr lang="zh-CN" altLang="en-US" dirty="0"/>
              <a:t>两种端到端语音识别框架 引入了</a:t>
            </a:r>
            <a:r>
              <a:rPr lang="en-US" altLang="zh-CN" dirty="0"/>
              <a:t> LF-MMI </a:t>
            </a:r>
            <a:r>
              <a:rPr lang="zh-CN" altLang="en-US" dirty="0"/>
              <a:t>的训练准则</a:t>
            </a:r>
            <a:br>
              <a:rPr lang="en-US" altLang="zh-CN" dirty="0"/>
            </a:br>
            <a:br>
              <a:rPr lang="en-US" altLang="zh-CN" dirty="0"/>
            </a:br>
            <a:r>
              <a:rPr lang="en-US" altLang="zh-CN" dirty="0"/>
              <a:t>LF-MMI </a:t>
            </a:r>
            <a:r>
              <a:rPr lang="zh-CN" altLang="en-US" dirty="0"/>
              <a:t>准则被引入到 </a:t>
            </a:r>
            <a:r>
              <a:rPr lang="en-US" altLang="zh-CN" dirty="0"/>
              <a:t>Acoustic encoder </a:t>
            </a:r>
            <a:r>
              <a:rPr lang="zh-CN" altLang="en-US" dirty="0"/>
              <a:t>上来 辅助 </a:t>
            </a:r>
            <a:r>
              <a:rPr lang="en-US" altLang="zh-CN" dirty="0"/>
              <a:t>acoustic encoder </a:t>
            </a:r>
            <a:r>
              <a:rPr lang="zh-CN" altLang="en-US" dirty="0"/>
              <a:t>的训练， 选择把</a:t>
            </a:r>
            <a:r>
              <a:rPr lang="en-US" altLang="zh-CN" dirty="0"/>
              <a:t>MMI</a:t>
            </a:r>
            <a:r>
              <a:rPr lang="zh-CN" altLang="en-US" dirty="0"/>
              <a:t>加在</a:t>
            </a:r>
            <a:r>
              <a:rPr lang="en-US" altLang="zh-CN" dirty="0"/>
              <a:t>acoustic encoder</a:t>
            </a:r>
            <a:r>
              <a:rPr lang="zh-CN" altLang="en-US" dirty="0"/>
              <a:t>的原因是 我们认为 </a:t>
            </a:r>
            <a:r>
              <a:rPr lang="en-US" altLang="zh-CN" dirty="0"/>
              <a:t>Attention</a:t>
            </a:r>
            <a:r>
              <a:rPr lang="zh-CN" altLang="en-US" dirty="0"/>
              <a:t> 和 </a:t>
            </a:r>
            <a:r>
              <a:rPr lang="en-US" altLang="zh-CN" dirty="0"/>
              <a:t>transducer </a:t>
            </a:r>
            <a:r>
              <a:rPr lang="zh-CN" altLang="en-US" dirty="0"/>
              <a:t>系统 </a:t>
            </a:r>
            <a:r>
              <a:rPr lang="en-US" altLang="zh-CN" dirty="0"/>
              <a:t> Acoustic encoder </a:t>
            </a:r>
            <a:r>
              <a:rPr lang="zh-CN" altLang="en-US" dirty="0"/>
              <a:t>的部分主要起声学模型的作用</a:t>
            </a:r>
            <a:br>
              <a:rPr lang="en-US" altLang="zh-CN" dirty="0"/>
            </a:br>
            <a:r>
              <a:rPr lang="zh-CN" altLang="en-US" dirty="0"/>
              <a:t>而 </a:t>
            </a:r>
            <a:r>
              <a:rPr lang="en-US" altLang="zh-CN" dirty="0"/>
              <a:t>LF-MMI </a:t>
            </a:r>
            <a:r>
              <a:rPr lang="zh-CN" altLang="en-US" dirty="0"/>
              <a:t>在 </a:t>
            </a:r>
            <a:r>
              <a:rPr lang="en-US" altLang="zh-CN" dirty="0"/>
              <a:t>hybrid </a:t>
            </a:r>
            <a:r>
              <a:rPr lang="zh-CN" altLang="en-US" dirty="0"/>
              <a:t>系统中已经被证实能够提升 </a:t>
            </a:r>
            <a:r>
              <a:rPr lang="en-US" altLang="zh-CN" dirty="0"/>
              <a:t>acoustic model </a:t>
            </a:r>
            <a:r>
              <a:rPr lang="zh-CN" altLang="en-US" dirty="0"/>
              <a:t>的训练</a:t>
            </a:r>
            <a:br>
              <a:rPr lang="en-US" altLang="zh-CN" dirty="0"/>
            </a:br>
            <a:br>
              <a:rPr lang="en-US" altLang="zh-CN" dirty="0"/>
            </a:br>
            <a:endParaRPr lang="zh-CN" altLang="en-US" dirty="0"/>
          </a:p>
        </p:txBody>
      </p:sp>
      <p:sp>
        <p:nvSpPr>
          <p:cNvPr id="4" name="灯片编号占位符 3"/>
          <p:cNvSpPr>
            <a:spLocks noGrp="1"/>
          </p:cNvSpPr>
          <p:nvPr>
            <p:ph type="sldNum" sz="quarter" idx="5"/>
          </p:nvPr>
        </p:nvSpPr>
        <p:spPr/>
        <p:txBody>
          <a:bodyPr/>
          <a:lstStyle/>
          <a:p>
            <a:fld id="{0EDD8E8E-C79E-4D39-A82B-1F9E833079D2}" type="slidenum">
              <a:rPr lang="en-US" smtClean="0"/>
              <a:t>6</a:t>
            </a:fld>
            <a:endParaRPr lang="en-US"/>
          </a:p>
        </p:txBody>
      </p:sp>
    </p:spTree>
    <p:extLst>
      <p:ext uri="{BB962C8B-B14F-4D97-AF65-F5344CB8AC3E}">
        <p14:creationId xmlns:p14="http://schemas.microsoft.com/office/powerpoint/2010/main" val="3789505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那么引入</a:t>
            </a:r>
            <a:r>
              <a:rPr lang="en-US" altLang="zh-CN" dirty="0"/>
              <a:t>LF-MMI </a:t>
            </a:r>
            <a:r>
              <a:rPr lang="zh-CN" altLang="en-US" dirty="0"/>
              <a:t>后 </a:t>
            </a:r>
            <a:r>
              <a:rPr lang="en-US" altLang="zh-CN" dirty="0"/>
              <a:t>acoustic encoder </a:t>
            </a:r>
            <a:r>
              <a:rPr lang="zh-CN" altLang="en-US" dirty="0"/>
              <a:t>的模型输出确实产生了一些变化</a:t>
            </a:r>
            <a:br>
              <a:rPr lang="en-US" altLang="zh-CN" dirty="0"/>
            </a:br>
            <a:br>
              <a:rPr lang="en-US" altLang="zh-CN" dirty="0"/>
            </a:br>
            <a:r>
              <a:rPr lang="zh-CN" altLang="en-US" dirty="0"/>
              <a:t>这张图是我们在</a:t>
            </a:r>
            <a:r>
              <a:rPr lang="en-US" altLang="zh-CN" dirty="0"/>
              <a:t> aishell1 </a:t>
            </a:r>
            <a:r>
              <a:rPr lang="zh-CN" altLang="en-US" dirty="0"/>
              <a:t>数据集里随机挑选的一个例子 “广州市房地产中介协会分析”， 他的频谱图如图所示</a:t>
            </a:r>
            <a:br>
              <a:rPr lang="en-US" altLang="zh-CN" dirty="0"/>
            </a:br>
            <a:br>
              <a:rPr lang="en-US" altLang="zh-CN" dirty="0"/>
            </a:br>
            <a:r>
              <a:rPr lang="zh-CN" altLang="en-US" dirty="0"/>
              <a:t>然后下面的四张图分别是 不引入 </a:t>
            </a:r>
            <a:r>
              <a:rPr lang="en-US" altLang="zh-CN" dirty="0"/>
              <a:t>mmi </a:t>
            </a:r>
            <a:r>
              <a:rPr lang="zh-CN" altLang="en-US" dirty="0"/>
              <a:t>目标函数， 和引入 </a:t>
            </a:r>
            <a:r>
              <a:rPr lang="en-US" altLang="zh-CN" dirty="0"/>
              <a:t>mmi </a:t>
            </a:r>
            <a:r>
              <a:rPr lang="zh-CN" altLang="en-US" dirty="0"/>
              <a:t>辅助目标函数， </a:t>
            </a:r>
            <a:r>
              <a:rPr lang="en-US" altLang="zh-CN" dirty="0"/>
              <a:t>CTC </a:t>
            </a:r>
            <a:r>
              <a:rPr lang="zh-CN" altLang="en-US" dirty="0"/>
              <a:t>和 </a:t>
            </a:r>
            <a:r>
              <a:rPr lang="en-US" altLang="zh-CN" dirty="0"/>
              <a:t>MMI </a:t>
            </a:r>
            <a:r>
              <a:rPr lang="zh-CN" altLang="en-US" dirty="0"/>
              <a:t>输出层的输出概率情况</a:t>
            </a:r>
            <a:br>
              <a:rPr lang="en-US" altLang="zh-CN" dirty="0"/>
            </a:br>
            <a:br>
              <a:rPr lang="en-US" altLang="zh-CN" dirty="0"/>
            </a:br>
            <a:br>
              <a:rPr lang="en-US" altLang="zh-CN" dirty="0"/>
            </a:br>
            <a:r>
              <a:rPr lang="zh-CN" altLang="en-US" dirty="0"/>
              <a:t>在这个例子中，我们可以观察到两个现象：</a:t>
            </a:r>
            <a:br>
              <a:rPr lang="en-US" altLang="zh-CN" dirty="0"/>
            </a:br>
            <a:r>
              <a:rPr lang="en-US" altLang="zh-CN" dirty="0"/>
              <a:t>1. </a:t>
            </a:r>
            <a:r>
              <a:rPr lang="zh-CN" altLang="en-US" dirty="0"/>
              <a:t>可以看到 在不引入 </a:t>
            </a:r>
            <a:r>
              <a:rPr lang="en-US" altLang="zh-CN" dirty="0"/>
              <a:t>mmi loss </a:t>
            </a:r>
            <a:r>
              <a:rPr lang="zh-CN" altLang="en-US" dirty="0"/>
              <a:t>时 </a:t>
            </a:r>
            <a:r>
              <a:rPr lang="en-US" altLang="zh-CN" dirty="0"/>
              <a:t>CTC </a:t>
            </a:r>
            <a:r>
              <a:rPr lang="zh-CN" altLang="en-US" dirty="0"/>
              <a:t>的预测尖峰相对 发音在频谱中的位置整体会出现偏移，而在引入</a:t>
            </a:r>
            <a:r>
              <a:rPr lang="en-US" altLang="zh-CN" dirty="0"/>
              <a:t>mmi loss </a:t>
            </a:r>
            <a:r>
              <a:rPr lang="zh-CN" altLang="en-US" dirty="0"/>
              <a:t>之后 </a:t>
            </a:r>
            <a:r>
              <a:rPr lang="en-US" altLang="zh-CN" dirty="0"/>
              <a:t>CTC </a:t>
            </a:r>
            <a:r>
              <a:rPr lang="zh-CN" altLang="en-US" dirty="0"/>
              <a:t>的尖峰位置于发音在频谱中实际位置会相对一致</a:t>
            </a:r>
            <a:endParaRPr lang="en-US" altLang="zh-CN" dirty="0"/>
          </a:p>
          <a:p>
            <a:r>
              <a:rPr lang="en-US" altLang="zh-CN" dirty="0"/>
              <a:t>2. CTC </a:t>
            </a:r>
            <a:r>
              <a:rPr lang="zh-CN" altLang="en-US" dirty="0"/>
              <a:t>的尖峰概率很高，说明网络对于其产生的预测比较</a:t>
            </a:r>
            <a:r>
              <a:rPr lang="en-US" altLang="zh-CN" dirty="0"/>
              <a:t>over-confident, </a:t>
            </a:r>
            <a:r>
              <a:rPr lang="zh-CN" altLang="en-US" dirty="0"/>
              <a:t>但是</a:t>
            </a:r>
            <a:r>
              <a:rPr lang="en-US" altLang="zh-CN" dirty="0"/>
              <a:t>mmi </a:t>
            </a:r>
            <a:r>
              <a:rPr lang="zh-CN" altLang="en-US" dirty="0"/>
              <a:t>的输出就要相对比较平滑。</a:t>
            </a:r>
            <a:br>
              <a:rPr lang="en-US" altLang="zh-CN" dirty="0"/>
            </a:br>
            <a:br>
              <a:rPr lang="en-US" altLang="zh-CN" dirty="0"/>
            </a:br>
            <a:r>
              <a:rPr lang="zh-CN" altLang="en-US" dirty="0"/>
              <a:t>我们认为</a:t>
            </a:r>
            <a:r>
              <a:rPr lang="en-US" altLang="zh-CN" dirty="0"/>
              <a:t>Acoustic encoder </a:t>
            </a:r>
            <a:r>
              <a:rPr lang="zh-CN" altLang="en-US" dirty="0"/>
              <a:t>能够学到更好的 </a:t>
            </a:r>
            <a:r>
              <a:rPr lang="en-US" altLang="zh-CN" dirty="0"/>
              <a:t>alignment </a:t>
            </a:r>
            <a:r>
              <a:rPr lang="zh-CN" altLang="en-US" dirty="0"/>
              <a:t>和 产生更平滑的分布是有助于端到端系统识别的，</a:t>
            </a:r>
            <a:r>
              <a:rPr lang="en-US" altLang="zh-CN" dirty="0"/>
              <a:t>LF-MMI </a:t>
            </a:r>
            <a:r>
              <a:rPr lang="zh-CN" altLang="en-US" dirty="0"/>
              <a:t>准则的引入会带来一定的好处</a:t>
            </a:r>
            <a:br>
              <a:rPr lang="en-US" altLang="zh-CN" dirty="0"/>
            </a:br>
            <a:endParaRPr lang="en-US" altLang="zh-CN" dirty="0"/>
          </a:p>
        </p:txBody>
      </p:sp>
      <p:sp>
        <p:nvSpPr>
          <p:cNvPr id="4" name="灯片编号占位符 3"/>
          <p:cNvSpPr>
            <a:spLocks noGrp="1"/>
          </p:cNvSpPr>
          <p:nvPr>
            <p:ph type="sldNum" sz="quarter" idx="5"/>
          </p:nvPr>
        </p:nvSpPr>
        <p:spPr/>
        <p:txBody>
          <a:bodyPr/>
          <a:lstStyle/>
          <a:p>
            <a:fld id="{0EDD8E8E-C79E-4D39-A82B-1F9E833079D2}" type="slidenum">
              <a:rPr lang="en-US" smtClean="0"/>
              <a:t>7</a:t>
            </a:fld>
            <a:endParaRPr lang="en-US"/>
          </a:p>
        </p:txBody>
      </p:sp>
    </p:spTree>
    <p:extLst>
      <p:ext uri="{BB962C8B-B14F-4D97-AF65-F5344CB8AC3E}">
        <p14:creationId xmlns:p14="http://schemas.microsoft.com/office/powerpoint/2010/main" val="2810322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另一方面，</a:t>
            </a:r>
            <a:r>
              <a:rPr lang="en-US" altLang="zh-CN" dirty="0"/>
              <a:t>LF-MMI </a:t>
            </a:r>
            <a:r>
              <a:rPr lang="zh-CN" altLang="en-US" dirty="0"/>
              <a:t>所计算的其实 识别结果的后验概率，那么很自然的，我们会想 </a:t>
            </a:r>
            <a:r>
              <a:rPr lang="en-US" altLang="zh-CN" dirty="0"/>
              <a:t>LF-MMI </a:t>
            </a:r>
            <a:r>
              <a:rPr lang="zh-CN" altLang="en-US" dirty="0"/>
              <a:t>的分数可以作为解码过程中的</a:t>
            </a:r>
            <a:r>
              <a:rPr lang="en-US" altLang="zh-CN" dirty="0"/>
              <a:t> </a:t>
            </a:r>
            <a:r>
              <a:rPr lang="zh-CN" altLang="en-US" dirty="0"/>
              <a:t>不同 </a:t>
            </a:r>
            <a:r>
              <a:rPr lang="en-US" altLang="zh-CN" dirty="0"/>
              <a:t>partial hypotheses </a:t>
            </a:r>
            <a:r>
              <a:rPr lang="zh-CN" altLang="en-US" dirty="0"/>
              <a:t>的一个评判依据</a:t>
            </a:r>
            <a:endParaRPr lang="en-US" altLang="zh-CN" dirty="0"/>
          </a:p>
          <a:p>
            <a:r>
              <a:rPr lang="zh-CN" altLang="en-US" dirty="0"/>
              <a:t>于是我们考虑将 </a:t>
            </a:r>
            <a:r>
              <a:rPr lang="en-US" altLang="zh-CN" dirty="0"/>
              <a:t>LF-MMI </a:t>
            </a:r>
            <a:r>
              <a:rPr lang="zh-CN" altLang="en-US" dirty="0"/>
              <a:t>分数 </a:t>
            </a:r>
            <a:r>
              <a:rPr lang="en-US" altLang="zh-CN" dirty="0"/>
              <a:t>on-the-fly </a:t>
            </a:r>
            <a:r>
              <a:rPr lang="zh-CN" altLang="en-US" dirty="0"/>
              <a:t>的加入 </a:t>
            </a:r>
            <a:r>
              <a:rPr lang="en-US" altLang="zh-CN" dirty="0"/>
              <a:t>AED </a:t>
            </a:r>
            <a:r>
              <a:rPr lang="zh-CN" altLang="en-US" dirty="0"/>
              <a:t>和 </a:t>
            </a:r>
            <a:r>
              <a:rPr lang="en-US" altLang="zh-CN" dirty="0"/>
              <a:t>NT </a:t>
            </a:r>
            <a:r>
              <a:rPr lang="zh-CN" altLang="en-US" dirty="0"/>
              <a:t>系统的解码中</a:t>
            </a:r>
            <a:br>
              <a:rPr lang="en-US" altLang="zh-CN" dirty="0"/>
            </a:br>
            <a:br>
              <a:rPr lang="en-US" altLang="zh-CN" dirty="0"/>
            </a:br>
            <a:r>
              <a:rPr lang="zh-CN" altLang="en-US" dirty="0"/>
              <a:t>对于</a:t>
            </a:r>
            <a:r>
              <a:rPr lang="en-US" altLang="zh-CN" dirty="0"/>
              <a:t>AED</a:t>
            </a:r>
            <a:r>
              <a:rPr lang="zh-CN" altLang="en-US" dirty="0"/>
              <a:t>系统而言，对一个新预测</a:t>
            </a:r>
            <a:r>
              <a:rPr lang="en-US" altLang="zh-CN" dirty="0"/>
              <a:t>token</a:t>
            </a:r>
            <a:r>
              <a:rPr lang="zh-CN" altLang="en-US" dirty="0"/>
              <a:t>的</a:t>
            </a:r>
            <a:r>
              <a:rPr lang="en-US" altLang="zh-CN" dirty="0"/>
              <a:t>mmi</a:t>
            </a:r>
            <a:r>
              <a:rPr lang="zh-CN" altLang="en-US" dirty="0"/>
              <a:t>分数我们的如上面这个公式所示</a:t>
            </a:r>
          </a:p>
        </p:txBody>
      </p:sp>
      <p:sp>
        <p:nvSpPr>
          <p:cNvPr id="4" name="灯片编号占位符 3"/>
          <p:cNvSpPr>
            <a:spLocks noGrp="1"/>
          </p:cNvSpPr>
          <p:nvPr>
            <p:ph type="sldNum" sz="quarter" idx="5"/>
          </p:nvPr>
        </p:nvSpPr>
        <p:spPr/>
        <p:txBody>
          <a:bodyPr/>
          <a:lstStyle/>
          <a:p>
            <a:fld id="{0EDD8E8E-C79E-4D39-A82B-1F9E833079D2}" type="slidenum">
              <a:rPr lang="en-US" smtClean="0"/>
              <a:t>8</a:t>
            </a:fld>
            <a:endParaRPr lang="en-US"/>
          </a:p>
        </p:txBody>
      </p:sp>
    </p:spTree>
    <p:extLst>
      <p:ext uri="{BB962C8B-B14F-4D97-AF65-F5344CB8AC3E}">
        <p14:creationId xmlns:p14="http://schemas.microsoft.com/office/powerpoint/2010/main" val="3015783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MMI </a:t>
            </a:r>
            <a:r>
              <a:rPr lang="zh-CN" altLang="en-US" dirty="0"/>
              <a:t>计算出来的分数实际上是识别文本的后验概率</a:t>
            </a:r>
          </a:p>
        </p:txBody>
      </p:sp>
      <p:sp>
        <p:nvSpPr>
          <p:cNvPr id="4" name="灯片编号占位符 3"/>
          <p:cNvSpPr>
            <a:spLocks noGrp="1"/>
          </p:cNvSpPr>
          <p:nvPr>
            <p:ph type="sldNum" sz="quarter" idx="5"/>
          </p:nvPr>
        </p:nvSpPr>
        <p:spPr/>
        <p:txBody>
          <a:bodyPr/>
          <a:lstStyle/>
          <a:p>
            <a:fld id="{0EDD8E8E-C79E-4D39-A82B-1F9E833079D2}" type="slidenum">
              <a:rPr lang="en-US" smtClean="0"/>
              <a:t>9</a:t>
            </a:fld>
            <a:endParaRPr lang="en-US"/>
          </a:p>
        </p:txBody>
      </p:sp>
    </p:spTree>
    <p:extLst>
      <p:ext uri="{BB962C8B-B14F-4D97-AF65-F5344CB8AC3E}">
        <p14:creationId xmlns:p14="http://schemas.microsoft.com/office/powerpoint/2010/main" val="931728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13639-4F26-46D5-810E-08F16702F41C}"/>
              </a:ext>
            </a:extLst>
          </p:cNvPr>
          <p:cNvSpPr>
            <a:spLocks noGrp="1"/>
          </p:cNvSpPr>
          <p:nvPr>
            <p:ph type="ctrTitle"/>
          </p:nvPr>
        </p:nvSpPr>
        <p:spPr>
          <a:xfrm>
            <a:off x="1524000" y="1122363"/>
            <a:ext cx="9144000" cy="1170671"/>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normAutofit/>
          </a:bodyPr>
          <a:lstStyle>
            <a:lvl1pPr algn="ctr">
              <a:defRPr sz="3600" b="1"/>
            </a:lvl1pPr>
          </a:lstStyle>
          <a:p>
            <a:r>
              <a:rPr lang="en-US" dirty="0"/>
              <a:t>Click to edit Master title style</a:t>
            </a:r>
          </a:p>
        </p:txBody>
      </p:sp>
      <p:sp>
        <p:nvSpPr>
          <p:cNvPr id="3" name="Subtitle 2">
            <a:extLst>
              <a:ext uri="{FF2B5EF4-FFF2-40B4-BE49-F238E27FC236}">
                <a16:creationId xmlns:a16="http://schemas.microsoft.com/office/drawing/2014/main" id="{19C70298-4A00-487F-88BC-7A3072FA47D0}"/>
              </a:ext>
            </a:extLst>
          </p:cNvPr>
          <p:cNvSpPr>
            <a:spLocks noGrp="1"/>
          </p:cNvSpPr>
          <p:nvPr>
            <p:ph type="subTitle" idx="1" hasCustomPrompt="1"/>
          </p:nvPr>
        </p:nvSpPr>
        <p:spPr>
          <a:xfrm>
            <a:off x="1524000" y="2715775"/>
            <a:ext cx="9144000" cy="928762"/>
          </a:xfrm>
        </p:spPr>
        <p:txBody>
          <a:bodyPr anchor="ctr">
            <a:noAutofit/>
          </a:bodyPr>
          <a:lstStyle>
            <a:lvl1pPr marL="0" indent="0" algn="ctr">
              <a:buNone/>
              <a:defRPr sz="2400" b="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Name</a:t>
            </a:r>
          </a:p>
          <a:p>
            <a:r>
              <a:rPr lang="en-US" dirty="0"/>
              <a:t>Supervisor: Prof </a:t>
            </a:r>
            <a:r>
              <a:rPr lang="en-US" dirty="0" err="1"/>
              <a:t>Xunying</a:t>
            </a:r>
            <a:r>
              <a:rPr lang="en-US" dirty="0"/>
              <a:t> Liu</a:t>
            </a:r>
          </a:p>
        </p:txBody>
      </p:sp>
      <p:sp>
        <p:nvSpPr>
          <p:cNvPr id="4" name="Date Placeholder 3">
            <a:extLst>
              <a:ext uri="{FF2B5EF4-FFF2-40B4-BE49-F238E27FC236}">
                <a16:creationId xmlns:a16="http://schemas.microsoft.com/office/drawing/2014/main" id="{F24E990A-DF6C-414B-AB2D-5D28052D116B}"/>
              </a:ext>
            </a:extLst>
          </p:cNvPr>
          <p:cNvSpPr>
            <a:spLocks noGrp="1"/>
          </p:cNvSpPr>
          <p:nvPr>
            <p:ph type="dt" sz="half" idx="10"/>
          </p:nvPr>
        </p:nvSpPr>
        <p:spPr/>
        <p:txBody>
          <a:bodyPr/>
          <a:lstStyle/>
          <a:p>
            <a:fld id="{E00D33E8-D036-4985-AF22-8B4D3C97D404}" type="datetime1">
              <a:rPr lang="en-US" smtClean="0"/>
              <a:t>5/26/2022</a:t>
            </a:fld>
            <a:endParaRPr lang="en-US"/>
          </a:p>
        </p:txBody>
      </p:sp>
      <p:sp>
        <p:nvSpPr>
          <p:cNvPr id="5" name="Footer Placeholder 4">
            <a:extLst>
              <a:ext uri="{FF2B5EF4-FFF2-40B4-BE49-F238E27FC236}">
                <a16:creationId xmlns:a16="http://schemas.microsoft.com/office/drawing/2014/main" id="{44B350E2-539A-4F26-BA1F-9E883C7444B3}"/>
              </a:ext>
            </a:extLst>
          </p:cNvPr>
          <p:cNvSpPr>
            <a:spLocks noGrp="1"/>
          </p:cNvSpPr>
          <p:nvPr>
            <p:ph type="ftr" sz="quarter" idx="11"/>
          </p:nvPr>
        </p:nvSpPr>
        <p:spPr/>
        <p:txBody>
          <a:bodyPr/>
          <a:lstStyle/>
          <a:p>
            <a:r>
              <a:rPr lang="en-US" dirty="0" err="1"/>
              <a:t>Ph.D</a:t>
            </a:r>
            <a:r>
              <a:rPr lang="en-US" dirty="0"/>
              <a:t> oral defense</a:t>
            </a:r>
          </a:p>
        </p:txBody>
      </p:sp>
      <p:sp>
        <p:nvSpPr>
          <p:cNvPr id="6" name="Slide Number Placeholder 5">
            <a:extLst>
              <a:ext uri="{FF2B5EF4-FFF2-40B4-BE49-F238E27FC236}">
                <a16:creationId xmlns:a16="http://schemas.microsoft.com/office/drawing/2014/main" id="{D21DDE46-7D77-4F57-B6F0-2B9BFF78ECB3}"/>
              </a:ext>
            </a:extLst>
          </p:cNvPr>
          <p:cNvSpPr>
            <a:spLocks noGrp="1"/>
          </p:cNvSpPr>
          <p:nvPr>
            <p:ph type="sldNum" sz="quarter" idx="12"/>
          </p:nvPr>
        </p:nvSpPr>
        <p:spPr/>
        <p:txBody>
          <a:bodyPr/>
          <a:lstStyle/>
          <a:p>
            <a:fld id="{B7CBE8AE-9389-4E4D-966C-8642C3CA71EB}" type="slidenum">
              <a:rPr lang="en-US" smtClean="0"/>
              <a:t>‹#›</a:t>
            </a:fld>
            <a:endParaRPr lang="en-US"/>
          </a:p>
        </p:txBody>
      </p:sp>
      <p:sp>
        <p:nvSpPr>
          <p:cNvPr id="7" name="Subtitle 2">
            <a:extLst>
              <a:ext uri="{FF2B5EF4-FFF2-40B4-BE49-F238E27FC236}">
                <a16:creationId xmlns:a16="http://schemas.microsoft.com/office/drawing/2014/main" id="{DB74BD79-CBFB-4200-A2E1-5889B0028305}"/>
              </a:ext>
            </a:extLst>
          </p:cNvPr>
          <p:cNvSpPr txBox="1">
            <a:spLocks/>
          </p:cNvSpPr>
          <p:nvPr userDrawn="1"/>
        </p:nvSpPr>
        <p:spPr>
          <a:xfrm>
            <a:off x="1523999" y="5391722"/>
            <a:ext cx="9144000" cy="57606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Clr>
                <a:srgbClr val="C00000"/>
              </a:buClr>
              <a:buSzPct val="120000"/>
              <a:buFont typeface="Wingdings" panose="05000000000000000000" pitchFamily="2" charset="2"/>
              <a:buNone/>
              <a:defRPr sz="2400" kern="1200">
                <a:solidFill>
                  <a:schemeClr val="tx1"/>
                </a:solidFill>
                <a:latin typeface="Bell MT" panose="02020503060305020303" pitchFamily="18" charset="0"/>
                <a:ea typeface="+mn-ea"/>
                <a:cs typeface="+mn-cs"/>
              </a:defRPr>
            </a:lvl1pPr>
            <a:lvl2pPr marL="457200" indent="0" algn="ctr" defTabSz="914400" rtl="0" eaLnBrk="1" latinLnBrk="0" hangingPunct="1">
              <a:lnSpc>
                <a:spcPct val="70000"/>
              </a:lnSpc>
              <a:spcBef>
                <a:spcPts val="600"/>
              </a:spcBef>
              <a:buClr>
                <a:srgbClr val="C00000"/>
              </a:buClr>
              <a:buSzPct val="120000"/>
              <a:buFont typeface="Wingdings" panose="05000000000000000000" pitchFamily="2" charset="2"/>
              <a:buNone/>
              <a:defRPr sz="2000" kern="1200">
                <a:solidFill>
                  <a:schemeClr val="tx1"/>
                </a:solidFill>
                <a:latin typeface="Bell MT" panose="02020503060305020303" pitchFamily="18" charset="0"/>
                <a:ea typeface="+mn-ea"/>
                <a:cs typeface="+mn-cs"/>
              </a:defRPr>
            </a:lvl2pPr>
            <a:lvl3pPr marL="914400" indent="0" algn="ctr" defTabSz="914400" rtl="0" eaLnBrk="1" latinLnBrk="0" hangingPunct="1">
              <a:lnSpc>
                <a:spcPct val="90000"/>
              </a:lnSpc>
              <a:spcBef>
                <a:spcPts val="500"/>
              </a:spcBef>
              <a:buClr>
                <a:srgbClr val="C00000"/>
              </a:buClr>
              <a:buSzPct val="120000"/>
              <a:buFont typeface="Wingdings" panose="05000000000000000000" pitchFamily="2" charset="2"/>
              <a:buNone/>
              <a:defRPr sz="1800" kern="1200">
                <a:solidFill>
                  <a:schemeClr val="tx1"/>
                </a:solidFill>
                <a:latin typeface="Bell MT" panose="02020503060305020303" pitchFamily="18" charset="0"/>
                <a:ea typeface="+mn-ea"/>
                <a:cs typeface="+mn-cs"/>
              </a:defRPr>
            </a:lvl3pPr>
            <a:lvl4pPr marL="1371600" indent="0" algn="ctr" defTabSz="914400" rtl="0" eaLnBrk="1" latinLnBrk="0" hangingPunct="1">
              <a:lnSpc>
                <a:spcPct val="90000"/>
              </a:lnSpc>
              <a:spcBef>
                <a:spcPts val="500"/>
              </a:spcBef>
              <a:buClr>
                <a:srgbClr val="C00000"/>
              </a:buClr>
              <a:buSzPct val="120000"/>
              <a:buFont typeface="Wingdings" panose="05000000000000000000" pitchFamily="2" charset="2"/>
              <a:buNone/>
              <a:defRPr sz="1600" kern="1200">
                <a:solidFill>
                  <a:schemeClr val="tx1"/>
                </a:solidFill>
                <a:latin typeface="Bell MT" panose="02020503060305020303" pitchFamily="18" charset="0"/>
                <a:ea typeface="+mn-ea"/>
                <a:cs typeface="+mn-cs"/>
              </a:defRPr>
            </a:lvl4pPr>
            <a:lvl5pPr marL="1828800" indent="0" algn="ctr" defTabSz="914400" rtl="0" eaLnBrk="1" latinLnBrk="0" hangingPunct="1">
              <a:lnSpc>
                <a:spcPct val="90000"/>
              </a:lnSpc>
              <a:spcBef>
                <a:spcPts val="500"/>
              </a:spcBef>
              <a:buClr>
                <a:srgbClr val="C00000"/>
              </a:buClr>
              <a:buSzPct val="120000"/>
              <a:buFont typeface="Wingdings" panose="05000000000000000000" pitchFamily="2" charset="2"/>
              <a:buNone/>
              <a:defRPr sz="1600" kern="1200">
                <a:solidFill>
                  <a:schemeClr val="tx1"/>
                </a:solidFill>
                <a:latin typeface="Bell MT" panose="02020503060305020303" pitchFamily="18"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2021-11-26</a:t>
            </a:r>
          </a:p>
        </p:txBody>
      </p:sp>
      <p:sp>
        <p:nvSpPr>
          <p:cNvPr id="8" name="文本框 7">
            <a:extLst>
              <a:ext uri="{FF2B5EF4-FFF2-40B4-BE49-F238E27FC236}">
                <a16:creationId xmlns:a16="http://schemas.microsoft.com/office/drawing/2014/main" id="{D8947A35-0DB5-46BF-9859-0B768324FADA}"/>
              </a:ext>
            </a:extLst>
          </p:cNvPr>
          <p:cNvSpPr txBox="1"/>
          <p:nvPr userDrawn="1"/>
        </p:nvSpPr>
        <p:spPr>
          <a:xfrm>
            <a:off x="4047906" y="4287297"/>
            <a:ext cx="4096186" cy="461665"/>
          </a:xfrm>
          <a:prstGeom prst="rect">
            <a:avLst/>
          </a:prstGeom>
          <a:noFill/>
        </p:spPr>
        <p:txBody>
          <a:bodyPr wrap="none" rtlCol="0">
            <a:spAutoFit/>
          </a:bodyPr>
          <a:lstStyle/>
          <a:p>
            <a:r>
              <a:rPr lang="en-US" altLang="zh-CN" sz="2400" dirty="0">
                <a:latin typeface="Bell MT" panose="02020503060305020303" pitchFamily="18" charset="0"/>
              </a:rPr>
              <a:t>Tencent AI Lab, Speech Center</a:t>
            </a:r>
          </a:p>
        </p:txBody>
      </p:sp>
    </p:spTree>
    <p:extLst>
      <p:ext uri="{BB962C8B-B14F-4D97-AF65-F5344CB8AC3E}">
        <p14:creationId xmlns:p14="http://schemas.microsoft.com/office/powerpoint/2010/main" val="3277768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2CAB9-FDBF-45A0-942B-6CD2D2969E63}"/>
              </a:ext>
            </a:extLst>
          </p:cNvPr>
          <p:cNvSpPr>
            <a:spLocks noGrp="1"/>
          </p:cNvSpPr>
          <p:nvPr>
            <p:ph type="title"/>
          </p:nvPr>
        </p:nvSpPr>
        <p:spPr>
          <a:xfrm>
            <a:off x="0" y="0"/>
            <a:ext cx="12192000" cy="706029"/>
          </a:xfrm>
        </p:spPr>
        <p:txBody>
          <a:bodyPr>
            <a:normAutofit/>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228942EA-E749-4D6C-901E-AB3CC35FD179}"/>
              </a:ext>
            </a:extLst>
          </p:cNvPr>
          <p:cNvSpPr>
            <a:spLocks noGrp="1"/>
          </p:cNvSpPr>
          <p:nvPr>
            <p:ph idx="1"/>
          </p:nvPr>
        </p:nvSpPr>
        <p:spPr>
          <a:xfrm>
            <a:off x="581332" y="789039"/>
            <a:ext cx="11029336" cy="542972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93B43AE-491F-48A1-8D7B-DD7541B57145}"/>
              </a:ext>
            </a:extLst>
          </p:cNvPr>
          <p:cNvSpPr>
            <a:spLocks noGrp="1"/>
          </p:cNvSpPr>
          <p:nvPr>
            <p:ph type="dt" sz="half" idx="10"/>
          </p:nvPr>
        </p:nvSpPr>
        <p:spPr/>
        <p:txBody>
          <a:bodyPr/>
          <a:lstStyle>
            <a:lvl1pPr>
              <a:defRPr b="1">
                <a:solidFill>
                  <a:schemeClr val="bg1"/>
                </a:solidFill>
              </a:defRPr>
            </a:lvl1pPr>
          </a:lstStyle>
          <a:p>
            <a:fld id="{5AE5EFF1-4930-4CA3-B25C-34F598C46406}" type="datetime1">
              <a:rPr lang="en-US" smtClean="0"/>
              <a:pPr/>
              <a:t>5/26/2022</a:t>
            </a:fld>
            <a:endParaRPr lang="en-US"/>
          </a:p>
        </p:txBody>
      </p:sp>
      <p:sp>
        <p:nvSpPr>
          <p:cNvPr id="5" name="Footer Placeholder 4">
            <a:extLst>
              <a:ext uri="{FF2B5EF4-FFF2-40B4-BE49-F238E27FC236}">
                <a16:creationId xmlns:a16="http://schemas.microsoft.com/office/drawing/2014/main" id="{87519AD4-E094-4AFD-957C-52E8C75E0040}"/>
              </a:ext>
            </a:extLst>
          </p:cNvPr>
          <p:cNvSpPr>
            <a:spLocks noGrp="1"/>
          </p:cNvSpPr>
          <p:nvPr>
            <p:ph type="ftr" sz="quarter" idx="11"/>
          </p:nvPr>
        </p:nvSpPr>
        <p:spPr/>
        <p:txBody>
          <a:bodyPr/>
          <a:lstStyle>
            <a:lvl1pPr>
              <a:defRPr b="1">
                <a:solidFill>
                  <a:schemeClr val="bg1"/>
                </a:solidFill>
              </a:defRPr>
            </a:lvl1pPr>
          </a:lstStyle>
          <a:p>
            <a:r>
              <a:rPr lang="en-US" dirty="0" err="1"/>
              <a:t>Ph.D</a:t>
            </a:r>
            <a:r>
              <a:rPr lang="en-US" dirty="0"/>
              <a:t> oral </a:t>
            </a:r>
            <a:r>
              <a:rPr lang="en-US" dirty="0" err="1"/>
              <a:t>denfe</a:t>
            </a:r>
            <a:endParaRPr lang="en-US" dirty="0"/>
          </a:p>
        </p:txBody>
      </p:sp>
      <p:sp>
        <p:nvSpPr>
          <p:cNvPr id="6" name="Slide Number Placeholder 5">
            <a:extLst>
              <a:ext uri="{FF2B5EF4-FFF2-40B4-BE49-F238E27FC236}">
                <a16:creationId xmlns:a16="http://schemas.microsoft.com/office/drawing/2014/main" id="{17ABF28F-8E43-41C0-A629-DFB5E6B07A2C}"/>
              </a:ext>
            </a:extLst>
          </p:cNvPr>
          <p:cNvSpPr>
            <a:spLocks noGrp="1"/>
          </p:cNvSpPr>
          <p:nvPr>
            <p:ph type="sldNum" sz="quarter" idx="12"/>
          </p:nvPr>
        </p:nvSpPr>
        <p:spPr/>
        <p:txBody>
          <a:bodyPr/>
          <a:lstStyle>
            <a:lvl1pPr>
              <a:defRPr b="1">
                <a:solidFill>
                  <a:schemeClr val="bg1"/>
                </a:solidFill>
              </a:defRPr>
            </a:lvl1pPr>
          </a:lstStyle>
          <a:p>
            <a:fld id="{B7CBE8AE-9389-4E4D-966C-8642C3CA71EB}" type="slidenum">
              <a:rPr lang="en-US" smtClean="0"/>
              <a:pPr/>
              <a:t>‹#›</a:t>
            </a:fld>
            <a:endParaRPr lang="en-US"/>
          </a:p>
        </p:txBody>
      </p:sp>
    </p:spTree>
    <p:extLst>
      <p:ext uri="{BB962C8B-B14F-4D97-AF65-F5344CB8AC3E}">
        <p14:creationId xmlns:p14="http://schemas.microsoft.com/office/powerpoint/2010/main" val="3885750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C0D2D-11F9-48E3-BDFD-009EB9BB225C}"/>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E87A0E9E-29C7-4254-9EF1-22FC64B56FB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363693F-2B5D-47A4-9937-F8D0829FE67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0CFE6BA-21FC-409F-9076-83573319C5C5}"/>
              </a:ext>
            </a:extLst>
          </p:cNvPr>
          <p:cNvSpPr>
            <a:spLocks noGrp="1"/>
          </p:cNvSpPr>
          <p:nvPr>
            <p:ph type="dt" sz="half" idx="10"/>
          </p:nvPr>
        </p:nvSpPr>
        <p:spPr/>
        <p:txBody>
          <a:bodyPr/>
          <a:lstStyle/>
          <a:p>
            <a:fld id="{4BB62F87-B50C-456C-8165-481DEE9579A0}" type="datetime1">
              <a:rPr lang="en-US" smtClean="0"/>
              <a:t>5/26/2022</a:t>
            </a:fld>
            <a:endParaRPr lang="en-US"/>
          </a:p>
        </p:txBody>
      </p:sp>
      <p:sp>
        <p:nvSpPr>
          <p:cNvPr id="6" name="Footer Placeholder 5">
            <a:extLst>
              <a:ext uri="{FF2B5EF4-FFF2-40B4-BE49-F238E27FC236}">
                <a16:creationId xmlns:a16="http://schemas.microsoft.com/office/drawing/2014/main" id="{BD491006-F1A8-41BB-A213-11D6CB2958EF}"/>
              </a:ext>
            </a:extLst>
          </p:cNvPr>
          <p:cNvSpPr>
            <a:spLocks noGrp="1"/>
          </p:cNvSpPr>
          <p:nvPr>
            <p:ph type="ftr" sz="quarter" idx="11"/>
          </p:nvPr>
        </p:nvSpPr>
        <p:spPr/>
        <p:txBody>
          <a:bodyPr/>
          <a:lstStyle/>
          <a:p>
            <a:r>
              <a:rPr lang="en-US"/>
              <a:t>Computer Science</a:t>
            </a:r>
          </a:p>
        </p:txBody>
      </p:sp>
      <p:sp>
        <p:nvSpPr>
          <p:cNvPr id="7" name="Slide Number Placeholder 6">
            <a:extLst>
              <a:ext uri="{FF2B5EF4-FFF2-40B4-BE49-F238E27FC236}">
                <a16:creationId xmlns:a16="http://schemas.microsoft.com/office/drawing/2014/main" id="{46640A42-7D16-4B9A-B124-60E464AACF7B}"/>
              </a:ext>
            </a:extLst>
          </p:cNvPr>
          <p:cNvSpPr>
            <a:spLocks noGrp="1"/>
          </p:cNvSpPr>
          <p:nvPr>
            <p:ph type="sldNum" sz="quarter" idx="12"/>
          </p:nvPr>
        </p:nvSpPr>
        <p:spPr/>
        <p:txBody>
          <a:bodyPr/>
          <a:lstStyle/>
          <a:p>
            <a:fld id="{B7CBE8AE-9389-4E4D-966C-8642C3CA71EB}" type="slidenum">
              <a:rPr lang="en-US" smtClean="0"/>
              <a:t>‹#›</a:t>
            </a:fld>
            <a:endParaRPr lang="en-US"/>
          </a:p>
        </p:txBody>
      </p:sp>
    </p:spTree>
    <p:extLst>
      <p:ext uri="{BB962C8B-B14F-4D97-AF65-F5344CB8AC3E}">
        <p14:creationId xmlns:p14="http://schemas.microsoft.com/office/powerpoint/2010/main" val="1589227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2B9F6-1509-451B-8864-F6CC63045A94}"/>
              </a:ext>
            </a:extLst>
          </p:cNvPr>
          <p:cNvSpPr>
            <a:spLocks noGrp="1"/>
          </p:cNvSpPr>
          <p:nvPr>
            <p:ph type="title" hasCustomPrompt="1"/>
          </p:nvPr>
        </p:nvSpPr>
        <p:spPr>
          <a:xfrm>
            <a:off x="839788" y="365125"/>
            <a:ext cx="10515600" cy="1325563"/>
          </a:xfrm>
        </p:spPr>
        <p:txBody>
          <a:bodyPr/>
          <a:lstStyle>
            <a:lvl1pPr>
              <a:defRPr/>
            </a:lvl1pPr>
          </a:lstStyle>
          <a:p>
            <a:r>
              <a:rPr lang="en-US" dirty="0"/>
              <a:t>Click to edit Master title </a:t>
            </a:r>
            <a:r>
              <a:rPr lang="en-US" dirty="0" err="1"/>
              <a:t>styledd</a:t>
            </a:r>
            <a:endParaRPr lang="en-US" dirty="0"/>
          </a:p>
        </p:txBody>
      </p:sp>
      <p:sp>
        <p:nvSpPr>
          <p:cNvPr id="3" name="Text Placeholder 2">
            <a:extLst>
              <a:ext uri="{FF2B5EF4-FFF2-40B4-BE49-F238E27FC236}">
                <a16:creationId xmlns:a16="http://schemas.microsoft.com/office/drawing/2014/main" id="{A2B740E5-4C34-4241-9607-30A57A5EFA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523C258-E6CF-4250-9ADE-3CCF9142187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73D0E3-F2B3-4828-9FE8-79E35EBAD5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99FC978-7416-4BEC-A3E2-5F84F456004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69FA86-F9E8-426D-94A8-D01702719D48}"/>
              </a:ext>
            </a:extLst>
          </p:cNvPr>
          <p:cNvSpPr>
            <a:spLocks noGrp="1"/>
          </p:cNvSpPr>
          <p:nvPr>
            <p:ph type="dt" sz="half" idx="10"/>
          </p:nvPr>
        </p:nvSpPr>
        <p:spPr/>
        <p:txBody>
          <a:bodyPr/>
          <a:lstStyle/>
          <a:p>
            <a:fld id="{17A237E1-41EA-4D10-AF03-3C615F6F4A57}" type="datetime1">
              <a:rPr lang="en-US" smtClean="0"/>
              <a:t>5/26/2022</a:t>
            </a:fld>
            <a:endParaRPr lang="en-US"/>
          </a:p>
        </p:txBody>
      </p:sp>
      <p:sp>
        <p:nvSpPr>
          <p:cNvPr id="8" name="Footer Placeholder 7">
            <a:extLst>
              <a:ext uri="{FF2B5EF4-FFF2-40B4-BE49-F238E27FC236}">
                <a16:creationId xmlns:a16="http://schemas.microsoft.com/office/drawing/2014/main" id="{E9047790-D0A9-4819-9005-B142967A8F0B}"/>
              </a:ext>
            </a:extLst>
          </p:cNvPr>
          <p:cNvSpPr>
            <a:spLocks noGrp="1"/>
          </p:cNvSpPr>
          <p:nvPr>
            <p:ph type="ftr" sz="quarter" idx="11"/>
          </p:nvPr>
        </p:nvSpPr>
        <p:spPr/>
        <p:txBody>
          <a:bodyPr/>
          <a:lstStyle/>
          <a:p>
            <a:r>
              <a:rPr lang="en-US"/>
              <a:t>Computer Science</a:t>
            </a:r>
          </a:p>
        </p:txBody>
      </p:sp>
      <p:sp>
        <p:nvSpPr>
          <p:cNvPr id="9" name="Slide Number Placeholder 8">
            <a:extLst>
              <a:ext uri="{FF2B5EF4-FFF2-40B4-BE49-F238E27FC236}">
                <a16:creationId xmlns:a16="http://schemas.microsoft.com/office/drawing/2014/main" id="{5D54D3EE-50FF-4029-AEE5-F5CAF5FBD8F5}"/>
              </a:ext>
            </a:extLst>
          </p:cNvPr>
          <p:cNvSpPr>
            <a:spLocks noGrp="1"/>
          </p:cNvSpPr>
          <p:nvPr>
            <p:ph type="sldNum" sz="quarter" idx="12"/>
          </p:nvPr>
        </p:nvSpPr>
        <p:spPr/>
        <p:txBody>
          <a:bodyPr/>
          <a:lstStyle/>
          <a:p>
            <a:fld id="{B7CBE8AE-9389-4E4D-966C-8642C3CA71EB}" type="slidenum">
              <a:rPr lang="en-US" smtClean="0"/>
              <a:t>‹#›</a:t>
            </a:fld>
            <a:endParaRPr lang="en-US"/>
          </a:p>
        </p:txBody>
      </p:sp>
    </p:spTree>
    <p:extLst>
      <p:ext uri="{BB962C8B-B14F-4D97-AF65-F5344CB8AC3E}">
        <p14:creationId xmlns:p14="http://schemas.microsoft.com/office/powerpoint/2010/main" val="3163684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B6189-0E78-45C1-8704-51B6FC39FEEF}"/>
              </a:ext>
            </a:extLst>
          </p:cNvPr>
          <p:cNvSpPr>
            <a:spLocks noGrp="1"/>
          </p:cNvSpPr>
          <p:nvPr>
            <p:ph type="title"/>
          </p:nvPr>
        </p:nvSpPr>
        <p:spPr>
          <a:xfrm>
            <a:off x="-67409" y="88490"/>
            <a:ext cx="12192000" cy="712561"/>
          </a:xfrm>
        </p:spPr>
        <p:txBody>
          <a:bodyPr/>
          <a:lstStyle/>
          <a:p>
            <a:r>
              <a:rPr lang="en-US"/>
              <a:t>Click to edit Master title style</a:t>
            </a:r>
          </a:p>
        </p:txBody>
      </p:sp>
      <p:sp>
        <p:nvSpPr>
          <p:cNvPr id="3" name="Date Placeholder 2">
            <a:extLst>
              <a:ext uri="{FF2B5EF4-FFF2-40B4-BE49-F238E27FC236}">
                <a16:creationId xmlns:a16="http://schemas.microsoft.com/office/drawing/2014/main" id="{922D8649-928D-4B01-8393-218B21B3BD61}"/>
              </a:ext>
            </a:extLst>
          </p:cNvPr>
          <p:cNvSpPr>
            <a:spLocks noGrp="1"/>
          </p:cNvSpPr>
          <p:nvPr>
            <p:ph type="dt" sz="half" idx="10"/>
          </p:nvPr>
        </p:nvSpPr>
        <p:spPr/>
        <p:txBody>
          <a:bodyPr/>
          <a:lstStyle/>
          <a:p>
            <a:fld id="{A56955DD-322E-4780-90CD-D2A58AA5031A}" type="datetime1">
              <a:rPr lang="en-US" smtClean="0"/>
              <a:t>5/26/2022</a:t>
            </a:fld>
            <a:endParaRPr lang="en-US"/>
          </a:p>
        </p:txBody>
      </p:sp>
      <p:sp>
        <p:nvSpPr>
          <p:cNvPr id="4" name="Footer Placeholder 3">
            <a:extLst>
              <a:ext uri="{FF2B5EF4-FFF2-40B4-BE49-F238E27FC236}">
                <a16:creationId xmlns:a16="http://schemas.microsoft.com/office/drawing/2014/main" id="{1607459B-4D81-41D9-B698-E4EBB157D092}"/>
              </a:ext>
            </a:extLst>
          </p:cNvPr>
          <p:cNvSpPr>
            <a:spLocks noGrp="1"/>
          </p:cNvSpPr>
          <p:nvPr>
            <p:ph type="ftr" sz="quarter" idx="11"/>
          </p:nvPr>
        </p:nvSpPr>
        <p:spPr/>
        <p:txBody>
          <a:bodyPr/>
          <a:lstStyle/>
          <a:p>
            <a:r>
              <a:rPr lang="en-US"/>
              <a:t>Computer Science</a:t>
            </a:r>
          </a:p>
        </p:txBody>
      </p:sp>
      <p:sp>
        <p:nvSpPr>
          <p:cNvPr id="5" name="Slide Number Placeholder 4">
            <a:extLst>
              <a:ext uri="{FF2B5EF4-FFF2-40B4-BE49-F238E27FC236}">
                <a16:creationId xmlns:a16="http://schemas.microsoft.com/office/drawing/2014/main" id="{F49E7329-12DA-444D-BE6A-9CDAB08DD234}"/>
              </a:ext>
            </a:extLst>
          </p:cNvPr>
          <p:cNvSpPr>
            <a:spLocks noGrp="1"/>
          </p:cNvSpPr>
          <p:nvPr>
            <p:ph type="sldNum" sz="quarter" idx="12"/>
          </p:nvPr>
        </p:nvSpPr>
        <p:spPr/>
        <p:txBody>
          <a:bodyPr/>
          <a:lstStyle/>
          <a:p>
            <a:fld id="{B7CBE8AE-9389-4E4D-966C-8642C3CA71EB}" type="slidenum">
              <a:rPr lang="en-US" smtClean="0"/>
              <a:t>‹#›</a:t>
            </a:fld>
            <a:endParaRPr lang="en-US"/>
          </a:p>
        </p:txBody>
      </p:sp>
    </p:spTree>
    <p:extLst>
      <p:ext uri="{BB962C8B-B14F-4D97-AF65-F5344CB8AC3E}">
        <p14:creationId xmlns:p14="http://schemas.microsoft.com/office/powerpoint/2010/main" val="2588119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A992CD-B5BD-46F7-9982-2F608CC748D5}"/>
              </a:ext>
            </a:extLst>
          </p:cNvPr>
          <p:cNvSpPr>
            <a:spLocks noGrp="1"/>
          </p:cNvSpPr>
          <p:nvPr>
            <p:ph type="dt" sz="half" idx="10"/>
          </p:nvPr>
        </p:nvSpPr>
        <p:spPr/>
        <p:txBody>
          <a:bodyPr/>
          <a:lstStyle/>
          <a:p>
            <a:fld id="{64CD84BB-282A-489D-A70D-CA0E7E5DF1F5}" type="datetime1">
              <a:rPr lang="en-US" smtClean="0"/>
              <a:t>5/26/2022</a:t>
            </a:fld>
            <a:endParaRPr lang="en-US"/>
          </a:p>
        </p:txBody>
      </p:sp>
      <p:sp>
        <p:nvSpPr>
          <p:cNvPr id="3" name="Footer Placeholder 2">
            <a:extLst>
              <a:ext uri="{FF2B5EF4-FFF2-40B4-BE49-F238E27FC236}">
                <a16:creationId xmlns:a16="http://schemas.microsoft.com/office/drawing/2014/main" id="{3F7F3C13-DFDF-4BEE-B005-9B3559A3857A}"/>
              </a:ext>
            </a:extLst>
          </p:cNvPr>
          <p:cNvSpPr>
            <a:spLocks noGrp="1"/>
          </p:cNvSpPr>
          <p:nvPr>
            <p:ph type="ftr" sz="quarter" idx="11"/>
          </p:nvPr>
        </p:nvSpPr>
        <p:spPr/>
        <p:txBody>
          <a:bodyPr/>
          <a:lstStyle/>
          <a:p>
            <a:r>
              <a:rPr lang="en-US"/>
              <a:t>Computer Science</a:t>
            </a:r>
          </a:p>
        </p:txBody>
      </p:sp>
      <p:sp>
        <p:nvSpPr>
          <p:cNvPr id="4" name="Slide Number Placeholder 3">
            <a:extLst>
              <a:ext uri="{FF2B5EF4-FFF2-40B4-BE49-F238E27FC236}">
                <a16:creationId xmlns:a16="http://schemas.microsoft.com/office/drawing/2014/main" id="{BE55D232-C11D-4EC0-B725-C193AF113024}"/>
              </a:ext>
            </a:extLst>
          </p:cNvPr>
          <p:cNvSpPr>
            <a:spLocks noGrp="1"/>
          </p:cNvSpPr>
          <p:nvPr>
            <p:ph type="sldNum" sz="quarter" idx="12"/>
          </p:nvPr>
        </p:nvSpPr>
        <p:spPr/>
        <p:txBody>
          <a:bodyPr/>
          <a:lstStyle/>
          <a:p>
            <a:fld id="{B7CBE8AE-9389-4E4D-966C-8642C3CA71EB}" type="slidenum">
              <a:rPr lang="en-US" smtClean="0"/>
              <a:t>‹#›</a:t>
            </a:fld>
            <a:endParaRPr lang="en-US"/>
          </a:p>
        </p:txBody>
      </p:sp>
    </p:spTree>
    <p:extLst>
      <p:ext uri="{BB962C8B-B14F-4D97-AF65-F5344CB8AC3E}">
        <p14:creationId xmlns:p14="http://schemas.microsoft.com/office/powerpoint/2010/main" val="2696761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CE45-E13E-4051-9930-F5AB357B78CE}"/>
              </a:ext>
            </a:extLst>
          </p:cNvPr>
          <p:cNvSpPr>
            <a:spLocks noGrp="1"/>
          </p:cNvSpPr>
          <p:nvPr>
            <p:ph type="title"/>
          </p:nvPr>
        </p:nvSpPr>
        <p:spPr>
          <a:xfrm>
            <a:off x="839788" y="987425"/>
            <a:ext cx="3932237" cy="897645"/>
          </a:xfrm>
        </p:spPr>
        <p:txBody>
          <a:bodyPr anchor="b">
            <a:normAutofit/>
          </a:bodyPr>
          <a:lstStyle>
            <a:lvl1pPr>
              <a:defRPr sz="2800"/>
            </a:lvl1pPr>
          </a:lstStyle>
          <a:p>
            <a:r>
              <a:rPr lang="en-US" dirty="0"/>
              <a:t>Click to edit Master title style</a:t>
            </a:r>
          </a:p>
        </p:txBody>
      </p:sp>
      <p:sp>
        <p:nvSpPr>
          <p:cNvPr id="3" name="Content Placeholder 2">
            <a:extLst>
              <a:ext uri="{FF2B5EF4-FFF2-40B4-BE49-F238E27FC236}">
                <a16:creationId xmlns:a16="http://schemas.microsoft.com/office/drawing/2014/main" id="{14486C2F-ADEF-447D-A076-C462E87DB1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DFFB149-3681-404B-B16C-3997D588DB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EFFE5FA-0948-4B78-A238-4AE9F3F5BA78}"/>
              </a:ext>
            </a:extLst>
          </p:cNvPr>
          <p:cNvSpPr>
            <a:spLocks noGrp="1"/>
          </p:cNvSpPr>
          <p:nvPr>
            <p:ph type="dt" sz="half" idx="10"/>
          </p:nvPr>
        </p:nvSpPr>
        <p:spPr/>
        <p:txBody>
          <a:bodyPr/>
          <a:lstStyle/>
          <a:p>
            <a:fld id="{D3675E76-175A-43EE-8FC1-C516FFF324D1}" type="datetime1">
              <a:rPr lang="en-US" smtClean="0"/>
              <a:t>5/26/2022</a:t>
            </a:fld>
            <a:endParaRPr lang="en-US"/>
          </a:p>
        </p:txBody>
      </p:sp>
      <p:sp>
        <p:nvSpPr>
          <p:cNvPr id="6" name="Footer Placeholder 5">
            <a:extLst>
              <a:ext uri="{FF2B5EF4-FFF2-40B4-BE49-F238E27FC236}">
                <a16:creationId xmlns:a16="http://schemas.microsoft.com/office/drawing/2014/main" id="{C32210DE-E463-4F2A-81EB-CB0B35D7CA72}"/>
              </a:ext>
            </a:extLst>
          </p:cNvPr>
          <p:cNvSpPr>
            <a:spLocks noGrp="1"/>
          </p:cNvSpPr>
          <p:nvPr>
            <p:ph type="ftr" sz="quarter" idx="11"/>
          </p:nvPr>
        </p:nvSpPr>
        <p:spPr/>
        <p:txBody>
          <a:bodyPr/>
          <a:lstStyle/>
          <a:p>
            <a:r>
              <a:rPr lang="en-US"/>
              <a:t>Computer Science</a:t>
            </a:r>
          </a:p>
        </p:txBody>
      </p:sp>
      <p:sp>
        <p:nvSpPr>
          <p:cNvPr id="7" name="Slide Number Placeholder 6">
            <a:extLst>
              <a:ext uri="{FF2B5EF4-FFF2-40B4-BE49-F238E27FC236}">
                <a16:creationId xmlns:a16="http://schemas.microsoft.com/office/drawing/2014/main" id="{D9A1E8EA-41FB-4066-BAA8-D9D18EB86619}"/>
              </a:ext>
            </a:extLst>
          </p:cNvPr>
          <p:cNvSpPr>
            <a:spLocks noGrp="1"/>
          </p:cNvSpPr>
          <p:nvPr>
            <p:ph type="sldNum" sz="quarter" idx="12"/>
          </p:nvPr>
        </p:nvSpPr>
        <p:spPr/>
        <p:txBody>
          <a:bodyPr/>
          <a:lstStyle/>
          <a:p>
            <a:fld id="{B7CBE8AE-9389-4E4D-966C-8642C3CA71EB}" type="slidenum">
              <a:rPr lang="en-US" smtClean="0"/>
              <a:t>‹#›</a:t>
            </a:fld>
            <a:endParaRPr lang="en-US"/>
          </a:p>
        </p:txBody>
      </p:sp>
    </p:spTree>
    <p:extLst>
      <p:ext uri="{BB962C8B-B14F-4D97-AF65-F5344CB8AC3E}">
        <p14:creationId xmlns:p14="http://schemas.microsoft.com/office/powerpoint/2010/main" val="2673536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80DEF-6E07-4C46-8712-DD9C5A309021}"/>
              </a:ext>
            </a:extLst>
          </p:cNvPr>
          <p:cNvSpPr>
            <a:spLocks noGrp="1"/>
          </p:cNvSpPr>
          <p:nvPr>
            <p:ph type="title"/>
          </p:nvPr>
        </p:nvSpPr>
        <p:spPr>
          <a:xfrm>
            <a:off x="839788" y="987425"/>
            <a:ext cx="3932237" cy="911714"/>
          </a:xfrm>
        </p:spPr>
        <p:txBody>
          <a:bodyPr anchor="b">
            <a:normAutofit/>
          </a:bodyPr>
          <a:lstStyle>
            <a:lvl1pPr>
              <a:defRPr sz="2800"/>
            </a:lvl1pPr>
          </a:lstStyle>
          <a:p>
            <a:r>
              <a:rPr lang="en-US"/>
              <a:t>Click to edit Master title style</a:t>
            </a:r>
          </a:p>
        </p:txBody>
      </p:sp>
      <p:sp>
        <p:nvSpPr>
          <p:cNvPr id="3" name="Picture Placeholder 2">
            <a:extLst>
              <a:ext uri="{FF2B5EF4-FFF2-40B4-BE49-F238E27FC236}">
                <a16:creationId xmlns:a16="http://schemas.microsoft.com/office/drawing/2014/main" id="{AAF99C68-EA94-44E4-861F-ACEA6D7292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88685A7-0A6C-411B-899C-9B6DC9F869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A9BA343-6E0B-4DCD-A848-1339A5029298}"/>
              </a:ext>
            </a:extLst>
          </p:cNvPr>
          <p:cNvSpPr>
            <a:spLocks noGrp="1"/>
          </p:cNvSpPr>
          <p:nvPr>
            <p:ph type="dt" sz="half" idx="10"/>
          </p:nvPr>
        </p:nvSpPr>
        <p:spPr/>
        <p:txBody>
          <a:bodyPr/>
          <a:lstStyle/>
          <a:p>
            <a:fld id="{EA87BE54-71BE-4984-B90D-395BDE8F6FBE}" type="datetime1">
              <a:rPr lang="en-US" smtClean="0"/>
              <a:t>5/26/2022</a:t>
            </a:fld>
            <a:endParaRPr lang="en-US"/>
          </a:p>
        </p:txBody>
      </p:sp>
      <p:sp>
        <p:nvSpPr>
          <p:cNvPr id="6" name="Footer Placeholder 5">
            <a:extLst>
              <a:ext uri="{FF2B5EF4-FFF2-40B4-BE49-F238E27FC236}">
                <a16:creationId xmlns:a16="http://schemas.microsoft.com/office/drawing/2014/main" id="{AC759AA6-8337-4E76-B558-E60FBE74DCB0}"/>
              </a:ext>
            </a:extLst>
          </p:cNvPr>
          <p:cNvSpPr>
            <a:spLocks noGrp="1"/>
          </p:cNvSpPr>
          <p:nvPr>
            <p:ph type="ftr" sz="quarter" idx="11"/>
          </p:nvPr>
        </p:nvSpPr>
        <p:spPr/>
        <p:txBody>
          <a:bodyPr/>
          <a:lstStyle/>
          <a:p>
            <a:r>
              <a:rPr lang="en-US"/>
              <a:t>Computer Science</a:t>
            </a:r>
          </a:p>
        </p:txBody>
      </p:sp>
      <p:sp>
        <p:nvSpPr>
          <p:cNvPr id="7" name="Slide Number Placeholder 6">
            <a:extLst>
              <a:ext uri="{FF2B5EF4-FFF2-40B4-BE49-F238E27FC236}">
                <a16:creationId xmlns:a16="http://schemas.microsoft.com/office/drawing/2014/main" id="{B1631C4D-D704-4BD9-8A46-0907CA3CCACE}"/>
              </a:ext>
            </a:extLst>
          </p:cNvPr>
          <p:cNvSpPr>
            <a:spLocks noGrp="1"/>
          </p:cNvSpPr>
          <p:nvPr>
            <p:ph type="sldNum" sz="quarter" idx="12"/>
          </p:nvPr>
        </p:nvSpPr>
        <p:spPr/>
        <p:txBody>
          <a:bodyPr/>
          <a:lstStyle/>
          <a:p>
            <a:fld id="{B7CBE8AE-9389-4E4D-966C-8642C3CA71EB}" type="slidenum">
              <a:rPr lang="en-US" smtClean="0"/>
              <a:t>‹#›</a:t>
            </a:fld>
            <a:endParaRPr lang="en-US"/>
          </a:p>
        </p:txBody>
      </p:sp>
    </p:spTree>
    <p:extLst>
      <p:ext uri="{BB962C8B-B14F-4D97-AF65-F5344CB8AC3E}">
        <p14:creationId xmlns:p14="http://schemas.microsoft.com/office/powerpoint/2010/main" val="2397917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2B08E9-BC93-4F3C-8000-6931DF2BB8BB}"/>
              </a:ext>
            </a:extLst>
          </p:cNvPr>
          <p:cNvSpPr>
            <a:spLocks noGrp="1"/>
          </p:cNvSpPr>
          <p:nvPr>
            <p:ph type="title"/>
          </p:nvPr>
        </p:nvSpPr>
        <p:spPr>
          <a:xfrm>
            <a:off x="0" y="0"/>
            <a:ext cx="12192000" cy="712561"/>
          </a:xfrm>
          <a:prstGeom prst="rect">
            <a:avLst/>
          </a:prstGeom>
          <a:blipFill>
            <a:blip r:embed="rId10"/>
            <a:stretch>
              <a:fillRect/>
            </a:stretch>
          </a:blipFill>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4FA7735-0958-4F79-9D87-67DA22BCF5AA}"/>
              </a:ext>
            </a:extLst>
          </p:cNvPr>
          <p:cNvSpPr>
            <a:spLocks noGrp="1"/>
          </p:cNvSpPr>
          <p:nvPr>
            <p:ph type="body" idx="1"/>
          </p:nvPr>
        </p:nvSpPr>
        <p:spPr>
          <a:xfrm>
            <a:off x="401893" y="820432"/>
            <a:ext cx="11388214" cy="5403388"/>
          </a:xfrm>
          <a:prstGeom prst="rect">
            <a:avLst/>
          </a:prstGeom>
        </p:spPr>
        <p:txBody>
          <a:bodyPr vert="horz" lIns="91440" tIns="45720" rIns="91440" bIns="45720" rtlCol="0">
            <a:normAutofit/>
          </a:bodyPr>
          <a:lstStyle/>
          <a:p>
            <a:pPr lvl="0"/>
            <a:r>
              <a:rPr lang="en-US" dirty="0"/>
              <a:t>This is the first</a:t>
            </a:r>
          </a:p>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A975F63-3A28-42D0-A112-749A432F0C2B}"/>
              </a:ext>
            </a:extLst>
          </p:cNvPr>
          <p:cNvSpPr>
            <a:spLocks noGrp="1"/>
          </p:cNvSpPr>
          <p:nvPr>
            <p:ph type="dt" sz="half" idx="2"/>
          </p:nvPr>
        </p:nvSpPr>
        <p:spPr>
          <a:xfrm>
            <a:off x="0" y="6492875"/>
            <a:ext cx="2608385" cy="365125"/>
          </a:xfrm>
          <a:prstGeom prst="rect">
            <a:avLst/>
          </a:prstGeom>
          <a:blipFill dpi="0" rotWithShape="1">
            <a:blip r:embed="rId10">
              <a:alphaModFix amt="90000"/>
            </a:blip>
            <a:srcRect/>
            <a:stretch>
              <a:fillRect/>
            </a:stretch>
          </a:blipFill>
        </p:spPr>
        <p:txBody>
          <a:bodyPr vert="horz" lIns="91440" tIns="45720" rIns="91440" bIns="45720" rtlCol="0" anchor="ctr"/>
          <a:lstStyle>
            <a:lvl1pPr algn="l">
              <a:defRPr sz="1200" b="1">
                <a:solidFill>
                  <a:schemeClr val="bg1"/>
                </a:solidFill>
              </a:defRPr>
            </a:lvl1pPr>
          </a:lstStyle>
          <a:p>
            <a:fld id="{802C5E82-E54B-4141-98D7-0C58DD31AE53}" type="datetime1">
              <a:rPr lang="en-US" smtClean="0"/>
              <a:pPr/>
              <a:t>5/26/2022</a:t>
            </a:fld>
            <a:endParaRPr lang="en-US"/>
          </a:p>
        </p:txBody>
      </p:sp>
      <p:sp>
        <p:nvSpPr>
          <p:cNvPr id="5" name="Footer Placeholder 4">
            <a:extLst>
              <a:ext uri="{FF2B5EF4-FFF2-40B4-BE49-F238E27FC236}">
                <a16:creationId xmlns:a16="http://schemas.microsoft.com/office/drawing/2014/main" id="{47DC9FBB-1B4B-432A-8E9F-8BBCFF5C434C}"/>
              </a:ext>
            </a:extLst>
          </p:cNvPr>
          <p:cNvSpPr>
            <a:spLocks noGrp="1"/>
          </p:cNvSpPr>
          <p:nvPr>
            <p:ph type="ftr" sz="quarter" idx="3"/>
          </p:nvPr>
        </p:nvSpPr>
        <p:spPr>
          <a:xfrm>
            <a:off x="2608384" y="6492875"/>
            <a:ext cx="6840415" cy="365125"/>
          </a:xfrm>
          <a:prstGeom prst="rect">
            <a:avLst/>
          </a:prstGeom>
          <a:blipFill dpi="0" rotWithShape="1">
            <a:blip r:embed="rId10">
              <a:alphaModFix amt="95000"/>
            </a:blip>
            <a:srcRect/>
            <a:stretch>
              <a:fillRect/>
            </a:stretch>
          </a:blipFill>
        </p:spPr>
        <p:txBody>
          <a:bodyPr vert="horz" lIns="91440" tIns="45720" rIns="91440" bIns="45720" rtlCol="0" anchor="ctr"/>
          <a:lstStyle>
            <a:lvl1pPr algn="ctr">
              <a:defRPr sz="1200" b="1">
                <a:solidFill>
                  <a:schemeClr val="bg1"/>
                </a:solidFill>
              </a:defRPr>
            </a:lvl1pPr>
          </a:lstStyle>
          <a:p>
            <a:r>
              <a:rPr lang="en-US" dirty="0"/>
              <a:t>Computer Science</a:t>
            </a:r>
          </a:p>
        </p:txBody>
      </p:sp>
      <p:sp>
        <p:nvSpPr>
          <p:cNvPr id="6" name="Slide Number Placeholder 5">
            <a:extLst>
              <a:ext uri="{FF2B5EF4-FFF2-40B4-BE49-F238E27FC236}">
                <a16:creationId xmlns:a16="http://schemas.microsoft.com/office/drawing/2014/main" id="{738CA29A-A230-4FE5-8DD4-E102E902BEE4}"/>
              </a:ext>
            </a:extLst>
          </p:cNvPr>
          <p:cNvSpPr>
            <a:spLocks noGrp="1"/>
          </p:cNvSpPr>
          <p:nvPr>
            <p:ph type="sldNum" sz="quarter" idx="4"/>
          </p:nvPr>
        </p:nvSpPr>
        <p:spPr>
          <a:xfrm>
            <a:off x="9448800" y="6492875"/>
            <a:ext cx="2743200" cy="365125"/>
          </a:xfrm>
          <a:prstGeom prst="rect">
            <a:avLst/>
          </a:prstGeom>
          <a:blipFill>
            <a:blip r:embed="rId10"/>
            <a:stretch>
              <a:fillRect/>
            </a:stretch>
          </a:blipFill>
        </p:spPr>
        <p:txBody>
          <a:bodyPr vert="horz" lIns="91440" tIns="45720" rIns="91440" bIns="45720" rtlCol="0" anchor="ctr"/>
          <a:lstStyle>
            <a:lvl1pPr algn="r">
              <a:defRPr sz="1200" b="1">
                <a:solidFill>
                  <a:schemeClr val="bg1"/>
                </a:solidFill>
              </a:defRPr>
            </a:lvl1pPr>
          </a:lstStyle>
          <a:p>
            <a:fld id="{B7CBE8AE-9389-4E4D-966C-8642C3CA71EB}" type="slidenum">
              <a:rPr lang="en-US" smtClean="0"/>
              <a:pPr/>
              <a:t>‹#›</a:t>
            </a:fld>
            <a:endParaRPr lang="en-US"/>
          </a:p>
        </p:txBody>
      </p:sp>
    </p:spTree>
    <p:extLst>
      <p:ext uri="{BB962C8B-B14F-4D97-AF65-F5344CB8AC3E}">
        <p14:creationId xmlns:p14="http://schemas.microsoft.com/office/powerpoint/2010/main" val="26644232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Lst>
  <p:hf hdr="0"/>
  <p:txStyles>
    <p:titleStyle>
      <a:lvl1pPr algn="l" defTabSz="914400" rtl="0" eaLnBrk="1" latinLnBrk="0" hangingPunct="1">
        <a:lnSpc>
          <a:spcPct val="90000"/>
        </a:lnSpc>
        <a:spcBef>
          <a:spcPct val="0"/>
        </a:spcBef>
        <a:buNone/>
        <a:defRPr sz="3600" kern="1200">
          <a:solidFill>
            <a:schemeClr val="bg1"/>
          </a:solidFill>
          <a:latin typeface="Bell MT" panose="02020503060305020303" pitchFamily="18" charset="0"/>
          <a:ea typeface="+mj-ea"/>
          <a:cs typeface="+mj-cs"/>
        </a:defRPr>
      </a:lvl1pPr>
    </p:titleStyle>
    <p:bodyStyle>
      <a:lvl1pPr marL="228600" indent="-228600" algn="l" defTabSz="914400" rtl="0" eaLnBrk="1" latinLnBrk="0" hangingPunct="1">
        <a:lnSpc>
          <a:spcPct val="90000"/>
        </a:lnSpc>
        <a:spcBef>
          <a:spcPts val="1000"/>
        </a:spcBef>
        <a:buClr>
          <a:srgbClr val="C00000"/>
        </a:buClr>
        <a:buSzPct val="120000"/>
        <a:buFont typeface="Wingdings" panose="05000000000000000000" pitchFamily="2" charset="2"/>
        <a:buChar char="§"/>
        <a:defRPr sz="2800" kern="1200">
          <a:solidFill>
            <a:schemeClr val="tx1"/>
          </a:solidFill>
          <a:latin typeface="Bell MT" panose="02020503060305020303" pitchFamily="18" charset="0"/>
          <a:ea typeface="+mn-ea"/>
          <a:cs typeface="+mn-cs"/>
        </a:defRPr>
      </a:lvl1pPr>
      <a:lvl2pPr marL="685800" indent="-228600" algn="just" defTabSz="914400" rtl="0" eaLnBrk="1" latinLnBrk="0" hangingPunct="1">
        <a:lnSpc>
          <a:spcPct val="70000"/>
        </a:lnSpc>
        <a:spcBef>
          <a:spcPts val="600"/>
        </a:spcBef>
        <a:buClr>
          <a:srgbClr val="C00000"/>
        </a:buClr>
        <a:buSzPct val="120000"/>
        <a:buFont typeface="Wingdings" panose="05000000000000000000" pitchFamily="2" charset="2"/>
        <a:buChar char="§"/>
        <a:defRPr sz="2400" kern="1200">
          <a:solidFill>
            <a:schemeClr val="tx1"/>
          </a:solidFill>
          <a:latin typeface="Bell MT" panose="02020503060305020303" pitchFamily="18" charset="0"/>
          <a:ea typeface="+mn-ea"/>
          <a:cs typeface="+mn-cs"/>
        </a:defRPr>
      </a:lvl2pPr>
      <a:lvl3pPr marL="11430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2000" kern="1200">
          <a:solidFill>
            <a:schemeClr val="tx1"/>
          </a:solidFill>
          <a:latin typeface="Bell MT" panose="02020503060305020303" pitchFamily="18" charset="0"/>
          <a:ea typeface="+mn-ea"/>
          <a:cs typeface="+mn-cs"/>
        </a:defRPr>
      </a:lvl3pPr>
      <a:lvl4pPr marL="16002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4pPr>
      <a:lvl5pPr marL="20574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40.png"/><Relationship Id="rId4" Type="http://schemas.openxmlformats.org/officeDocument/2006/relationships/image" Target="../media/image230.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jctian98/e2e_lfmmi"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notesSlide" Target="../notesSlides/notesSlide7.xml"/><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92D2AD8-A6A9-4E86-9D5B-B771D0921904}"/>
              </a:ext>
            </a:extLst>
          </p:cNvPr>
          <p:cNvSpPr txBox="1">
            <a:spLocks/>
          </p:cNvSpPr>
          <p:nvPr/>
        </p:nvSpPr>
        <p:spPr>
          <a:xfrm>
            <a:off x="562708" y="1122363"/>
            <a:ext cx="11482754" cy="1170671"/>
          </a:xfrm>
          <a:prstGeom prst="rect">
            <a:avLst/>
          </a:prstGeom>
          <a:blipFill>
            <a:blip r:embed="rId3"/>
            <a:stretch>
              <a:fillRect/>
            </a:stretch>
          </a:blip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bg1"/>
                </a:solidFill>
                <a:latin typeface="Bell MT" panose="02020503060305020303" pitchFamily="18" charset="0"/>
                <a:ea typeface="+mj-ea"/>
                <a:cs typeface="+mj-cs"/>
              </a:defRPr>
            </a:lvl1pPr>
          </a:lstStyle>
          <a:p>
            <a:pPr algn="ctr"/>
            <a:r>
              <a:rPr lang="zh-CN" altLang="en-US" b="1" dirty="0"/>
              <a:t>有限状态机在端到端语音识别中的应用</a:t>
            </a:r>
            <a:endParaRPr lang="en-US" b="1" dirty="0"/>
          </a:p>
        </p:txBody>
      </p:sp>
      <p:sp>
        <p:nvSpPr>
          <p:cNvPr id="12" name="Subtitle 2">
            <a:extLst>
              <a:ext uri="{FF2B5EF4-FFF2-40B4-BE49-F238E27FC236}">
                <a16:creationId xmlns:a16="http://schemas.microsoft.com/office/drawing/2014/main" id="{08CADDFF-1E00-4217-B84B-22F9DF0CA33D}"/>
              </a:ext>
            </a:extLst>
          </p:cNvPr>
          <p:cNvSpPr txBox="1">
            <a:spLocks/>
          </p:cNvSpPr>
          <p:nvPr/>
        </p:nvSpPr>
        <p:spPr>
          <a:xfrm>
            <a:off x="1524000" y="2707238"/>
            <a:ext cx="9144000" cy="26218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20000"/>
              <a:buFont typeface="Wingdings" panose="05000000000000000000" pitchFamily="2" charset="2"/>
              <a:buChar char="§"/>
              <a:defRPr sz="2800" kern="1200">
                <a:solidFill>
                  <a:schemeClr val="tx1"/>
                </a:solidFill>
                <a:latin typeface="Bell MT" panose="02020503060305020303" pitchFamily="18" charset="0"/>
                <a:ea typeface="+mn-ea"/>
                <a:cs typeface="+mn-cs"/>
              </a:defRPr>
            </a:lvl1pPr>
            <a:lvl2pPr marL="685800" indent="-228600" algn="just" defTabSz="914400" rtl="0" eaLnBrk="1" latinLnBrk="0" hangingPunct="1">
              <a:lnSpc>
                <a:spcPct val="70000"/>
              </a:lnSpc>
              <a:spcBef>
                <a:spcPts val="600"/>
              </a:spcBef>
              <a:buClr>
                <a:srgbClr val="C00000"/>
              </a:buClr>
              <a:buSzPct val="120000"/>
              <a:buFont typeface="Wingdings" panose="05000000000000000000" pitchFamily="2" charset="2"/>
              <a:buChar char="§"/>
              <a:defRPr sz="2400" kern="1200">
                <a:solidFill>
                  <a:schemeClr val="tx1"/>
                </a:solidFill>
                <a:latin typeface="Bell MT" panose="02020503060305020303" pitchFamily="18" charset="0"/>
                <a:ea typeface="+mn-ea"/>
                <a:cs typeface="+mn-cs"/>
              </a:defRPr>
            </a:lvl2pPr>
            <a:lvl3pPr marL="11430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2000" kern="1200">
                <a:solidFill>
                  <a:schemeClr val="tx1"/>
                </a:solidFill>
                <a:latin typeface="Bell MT" panose="02020503060305020303" pitchFamily="18" charset="0"/>
                <a:ea typeface="+mn-ea"/>
                <a:cs typeface="+mn-cs"/>
              </a:defRPr>
            </a:lvl3pPr>
            <a:lvl4pPr marL="16002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4pPr>
            <a:lvl5pPr marL="20574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b="1" dirty="0"/>
              <a:t>报告人：余剑威</a:t>
            </a:r>
            <a:endParaRPr lang="en-US" b="1" dirty="0"/>
          </a:p>
          <a:p>
            <a:pPr marL="0" indent="0" algn="ctr">
              <a:buNone/>
            </a:pPr>
            <a:r>
              <a:rPr lang="en-US" altLang="zh-CN" b="1" dirty="0"/>
              <a:t>Tencent AI LAB</a:t>
            </a:r>
          </a:p>
          <a:p>
            <a:pPr marL="0" indent="0" algn="ctr">
              <a:buNone/>
            </a:pPr>
            <a:endParaRPr lang="en-US" b="1" dirty="0"/>
          </a:p>
          <a:p>
            <a:pPr marL="0" indent="0" algn="ctr">
              <a:buNone/>
            </a:pPr>
            <a:r>
              <a:rPr lang="en-US" b="1" dirty="0"/>
              <a:t>May 2022</a:t>
            </a:r>
          </a:p>
        </p:txBody>
      </p:sp>
      <p:pic>
        <p:nvPicPr>
          <p:cNvPr id="14" name="图片 13" descr="卡通人物&#10;&#10;中度可信度描述已自动生成">
            <a:extLst>
              <a:ext uri="{FF2B5EF4-FFF2-40B4-BE49-F238E27FC236}">
                <a16:creationId xmlns:a16="http://schemas.microsoft.com/office/drawing/2014/main" id="{CA2AE601-3158-45F4-A62B-DE6A668005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015" y="203440"/>
            <a:ext cx="1853300" cy="711821"/>
          </a:xfrm>
          <a:prstGeom prst="rect">
            <a:avLst/>
          </a:prstGeom>
        </p:spPr>
      </p:pic>
      <p:sp>
        <p:nvSpPr>
          <p:cNvPr id="3" name="文本框 2">
            <a:extLst>
              <a:ext uri="{FF2B5EF4-FFF2-40B4-BE49-F238E27FC236}">
                <a16:creationId xmlns:a16="http://schemas.microsoft.com/office/drawing/2014/main" id="{9D4353E8-80AC-9523-119B-F15E3FD67C66}"/>
              </a:ext>
            </a:extLst>
          </p:cNvPr>
          <p:cNvSpPr txBox="1"/>
          <p:nvPr/>
        </p:nvSpPr>
        <p:spPr>
          <a:xfrm>
            <a:off x="365760" y="6365966"/>
            <a:ext cx="4239109" cy="369332"/>
          </a:xfrm>
          <a:prstGeom prst="rect">
            <a:avLst/>
          </a:prstGeom>
          <a:noFill/>
        </p:spPr>
        <p:txBody>
          <a:bodyPr wrap="none" rtlCol="0">
            <a:spAutoFit/>
          </a:bodyPr>
          <a:lstStyle/>
          <a:p>
            <a:r>
              <a:rPr lang="en-US" altLang="zh-CN" dirty="0"/>
              <a:t>Main Contributor: </a:t>
            </a:r>
            <a:r>
              <a:rPr lang="zh-CN" altLang="en-US" dirty="0"/>
              <a:t>田晋川，翁超，张春雷</a:t>
            </a:r>
          </a:p>
        </p:txBody>
      </p:sp>
    </p:spTree>
    <p:extLst>
      <p:ext uri="{BB962C8B-B14F-4D97-AF65-F5344CB8AC3E}">
        <p14:creationId xmlns:p14="http://schemas.microsoft.com/office/powerpoint/2010/main" val="1146636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431008-52D9-40F3-B418-273CEC3D0CFE}"/>
              </a:ext>
            </a:extLst>
          </p:cNvPr>
          <p:cNvSpPr>
            <a:spLocks noGrp="1"/>
          </p:cNvSpPr>
          <p:nvPr>
            <p:ph type="title"/>
          </p:nvPr>
        </p:nvSpPr>
        <p:spPr/>
        <p:txBody>
          <a:bodyPr>
            <a:normAutofit/>
          </a:bodyPr>
          <a:lstStyle/>
          <a:p>
            <a:r>
              <a:rPr lang="zh-CN" altLang="en-US" sz="2800" dirty="0"/>
              <a:t>基于</a:t>
            </a:r>
            <a:r>
              <a:rPr lang="en-US" altLang="zh-CN" sz="2800" dirty="0"/>
              <a:t>LF-MMI</a:t>
            </a:r>
            <a:r>
              <a:rPr lang="zh-CN" altLang="en-US" sz="2800" dirty="0"/>
              <a:t>的端到端语音识别</a:t>
            </a:r>
            <a:endParaRPr lang="en-US" altLang="zh-CN" sz="2800" dirty="0"/>
          </a:p>
        </p:txBody>
      </p:sp>
      <p:sp>
        <p:nvSpPr>
          <p:cNvPr id="4" name="日期占位符 3">
            <a:extLst>
              <a:ext uri="{FF2B5EF4-FFF2-40B4-BE49-F238E27FC236}">
                <a16:creationId xmlns:a16="http://schemas.microsoft.com/office/drawing/2014/main" id="{034C4FE4-0F03-4E07-A461-EABAA4901BB4}"/>
              </a:ext>
            </a:extLst>
          </p:cNvPr>
          <p:cNvSpPr>
            <a:spLocks noGrp="1"/>
          </p:cNvSpPr>
          <p:nvPr>
            <p:ph type="dt" sz="half" idx="10"/>
          </p:nvPr>
        </p:nvSpPr>
        <p:spPr/>
        <p:txBody>
          <a:bodyPr/>
          <a:lstStyle/>
          <a:p>
            <a:fld id="{5AE5EFF1-4930-4CA3-B25C-34F598C46406}" type="datetime1">
              <a:rPr lang="en-US" smtClean="0"/>
              <a:t>5/27/2022</a:t>
            </a:fld>
            <a:endParaRPr lang="en-US" dirty="0"/>
          </a:p>
        </p:txBody>
      </p:sp>
      <p:sp>
        <p:nvSpPr>
          <p:cNvPr id="5" name="页脚占位符 4">
            <a:extLst>
              <a:ext uri="{FF2B5EF4-FFF2-40B4-BE49-F238E27FC236}">
                <a16:creationId xmlns:a16="http://schemas.microsoft.com/office/drawing/2014/main" id="{7D6BB50D-0126-4418-9D79-4E63AA39A3EC}"/>
              </a:ext>
            </a:extLst>
          </p:cNvPr>
          <p:cNvSpPr>
            <a:spLocks noGrp="1"/>
          </p:cNvSpPr>
          <p:nvPr>
            <p:ph type="ftr" sz="quarter" idx="11"/>
          </p:nvPr>
        </p:nvSpPr>
        <p:spPr/>
        <p:txBody>
          <a:bodyPr/>
          <a:lstStyle/>
          <a:p>
            <a:r>
              <a:rPr lang="en-US" altLang="zh-CN" dirty="0"/>
              <a:t>Part II: LF-MMI for E2E speech recognition</a:t>
            </a:r>
          </a:p>
        </p:txBody>
      </p:sp>
      <p:sp>
        <p:nvSpPr>
          <p:cNvPr id="6" name="灯片编号占位符 5">
            <a:extLst>
              <a:ext uri="{FF2B5EF4-FFF2-40B4-BE49-F238E27FC236}">
                <a16:creationId xmlns:a16="http://schemas.microsoft.com/office/drawing/2014/main" id="{1A084E97-AFFA-44D4-B7AC-BC8579BC8293}"/>
              </a:ext>
            </a:extLst>
          </p:cNvPr>
          <p:cNvSpPr>
            <a:spLocks noGrp="1"/>
          </p:cNvSpPr>
          <p:nvPr>
            <p:ph type="sldNum" sz="quarter" idx="12"/>
          </p:nvPr>
        </p:nvSpPr>
        <p:spPr/>
        <p:txBody>
          <a:bodyPr/>
          <a:lstStyle/>
          <a:p>
            <a:fld id="{B7CBE8AE-9389-4E4D-966C-8642C3CA71EB}" type="slidenum">
              <a:rPr lang="en-US" smtClean="0"/>
              <a:t>10</a:t>
            </a:fld>
            <a:endParaRPr lang="en-US"/>
          </a:p>
        </p:txBody>
      </p:sp>
      <p:sp>
        <p:nvSpPr>
          <p:cNvPr id="43" name="内容占位符 2">
            <a:extLst>
              <a:ext uri="{FF2B5EF4-FFF2-40B4-BE49-F238E27FC236}">
                <a16:creationId xmlns:a16="http://schemas.microsoft.com/office/drawing/2014/main" id="{46A070DB-0504-4CE9-9957-B4E7581EC5DB}"/>
              </a:ext>
            </a:extLst>
          </p:cNvPr>
          <p:cNvSpPr txBox="1">
            <a:spLocks/>
          </p:cNvSpPr>
          <p:nvPr/>
        </p:nvSpPr>
        <p:spPr>
          <a:xfrm>
            <a:off x="272890" y="760322"/>
            <a:ext cx="10978001" cy="54968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Clr>
                <a:srgbClr val="C00000"/>
              </a:buClr>
              <a:buSzPct val="120000"/>
              <a:buFont typeface="Wingdings" panose="05000000000000000000" pitchFamily="2" charset="2"/>
              <a:buChar char="§"/>
              <a:defRPr sz="2800" kern="1200">
                <a:solidFill>
                  <a:schemeClr val="tx1"/>
                </a:solidFill>
                <a:latin typeface="Bell MT" panose="02020503060305020303" pitchFamily="18" charset="0"/>
                <a:ea typeface="+mn-ea"/>
                <a:cs typeface="+mn-cs"/>
              </a:defRPr>
            </a:lvl1pPr>
            <a:lvl2pPr marL="685800" indent="-228600" algn="just" defTabSz="914400" rtl="0" eaLnBrk="1" latinLnBrk="0" hangingPunct="1">
              <a:lnSpc>
                <a:spcPct val="70000"/>
              </a:lnSpc>
              <a:spcBef>
                <a:spcPts val="600"/>
              </a:spcBef>
              <a:buClr>
                <a:srgbClr val="C00000"/>
              </a:buClr>
              <a:buSzPct val="120000"/>
              <a:buFont typeface="Wingdings" panose="05000000000000000000" pitchFamily="2" charset="2"/>
              <a:buChar char="§"/>
              <a:defRPr sz="2400" kern="1200">
                <a:solidFill>
                  <a:schemeClr val="tx1"/>
                </a:solidFill>
                <a:latin typeface="Bell MT" panose="02020503060305020303" pitchFamily="18" charset="0"/>
                <a:ea typeface="+mn-ea"/>
                <a:cs typeface="+mn-cs"/>
              </a:defRPr>
            </a:lvl2pPr>
            <a:lvl3pPr marL="11430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2000" kern="1200">
                <a:solidFill>
                  <a:schemeClr val="tx1"/>
                </a:solidFill>
                <a:latin typeface="Bell MT" panose="02020503060305020303" pitchFamily="18" charset="0"/>
                <a:ea typeface="+mn-ea"/>
                <a:cs typeface="+mn-cs"/>
              </a:defRPr>
            </a:lvl3pPr>
            <a:lvl4pPr marL="16002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4pPr>
            <a:lvl5pPr marL="20574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dirty="0"/>
              <a:t>将 </a:t>
            </a:r>
            <a:r>
              <a:rPr lang="en-US" altLang="zh-CN" dirty="0"/>
              <a:t>MMI </a:t>
            </a:r>
            <a:r>
              <a:rPr lang="zh-CN" altLang="en-US" dirty="0"/>
              <a:t>准则引入解码 （</a:t>
            </a:r>
            <a:r>
              <a:rPr lang="en-US" altLang="zh-CN" dirty="0"/>
              <a:t>Offline</a:t>
            </a:r>
            <a:r>
              <a:rPr lang="zh-CN" altLang="en-US" dirty="0"/>
              <a:t>）</a:t>
            </a:r>
            <a:endParaRPr lang="en-US" altLang="zh-CN" dirty="0"/>
          </a:p>
        </p:txBody>
      </p:sp>
      <mc:AlternateContent xmlns:mc="http://schemas.openxmlformats.org/markup-compatibility/2006">
        <mc:Choice xmlns:a14="http://schemas.microsoft.com/office/drawing/2010/main" Requires="a14">
          <p:sp>
            <p:nvSpPr>
              <p:cNvPr id="19" name="文本框 18">
                <a:extLst>
                  <a:ext uri="{FF2B5EF4-FFF2-40B4-BE49-F238E27FC236}">
                    <a16:creationId xmlns:a16="http://schemas.microsoft.com/office/drawing/2014/main" id="{0A372F8B-695C-B92B-6823-ECC8B73B8773}"/>
                  </a:ext>
                </a:extLst>
              </p:cNvPr>
              <p:cNvSpPr txBox="1"/>
              <p:nvPr/>
            </p:nvSpPr>
            <p:spPr>
              <a:xfrm>
                <a:off x="1304192" y="4070431"/>
                <a:ext cx="8917019" cy="606897"/>
              </a:xfrm>
              <a:custGeom>
                <a:avLst/>
                <a:gdLst>
                  <a:gd name="connsiteX0" fmla="*/ 0 w 8917019"/>
                  <a:gd name="connsiteY0" fmla="*/ 0 h 606897"/>
                  <a:gd name="connsiteX1" fmla="*/ 505298 w 8917019"/>
                  <a:gd name="connsiteY1" fmla="*/ 0 h 606897"/>
                  <a:gd name="connsiteX2" fmla="*/ 832255 w 8917019"/>
                  <a:gd name="connsiteY2" fmla="*/ 0 h 606897"/>
                  <a:gd name="connsiteX3" fmla="*/ 1605063 w 8917019"/>
                  <a:gd name="connsiteY3" fmla="*/ 0 h 606897"/>
                  <a:gd name="connsiteX4" fmla="*/ 2110361 w 8917019"/>
                  <a:gd name="connsiteY4" fmla="*/ 0 h 606897"/>
                  <a:gd name="connsiteX5" fmla="*/ 2615659 w 8917019"/>
                  <a:gd name="connsiteY5" fmla="*/ 0 h 606897"/>
                  <a:gd name="connsiteX6" fmla="*/ 3388467 w 8917019"/>
                  <a:gd name="connsiteY6" fmla="*/ 0 h 606897"/>
                  <a:gd name="connsiteX7" fmla="*/ 3804595 w 8917019"/>
                  <a:gd name="connsiteY7" fmla="*/ 0 h 606897"/>
                  <a:gd name="connsiteX8" fmla="*/ 4577403 w 8917019"/>
                  <a:gd name="connsiteY8" fmla="*/ 0 h 606897"/>
                  <a:gd name="connsiteX9" fmla="*/ 5350211 w 8917019"/>
                  <a:gd name="connsiteY9" fmla="*/ 0 h 606897"/>
                  <a:gd name="connsiteX10" fmla="*/ 5944679 w 8917019"/>
                  <a:gd name="connsiteY10" fmla="*/ 0 h 606897"/>
                  <a:gd name="connsiteX11" fmla="*/ 6717488 w 8917019"/>
                  <a:gd name="connsiteY11" fmla="*/ 0 h 606897"/>
                  <a:gd name="connsiteX12" fmla="*/ 7222785 w 8917019"/>
                  <a:gd name="connsiteY12" fmla="*/ 0 h 606897"/>
                  <a:gd name="connsiteX13" fmla="*/ 7728083 w 8917019"/>
                  <a:gd name="connsiteY13" fmla="*/ 0 h 606897"/>
                  <a:gd name="connsiteX14" fmla="*/ 8411721 w 8917019"/>
                  <a:gd name="connsiteY14" fmla="*/ 0 h 606897"/>
                  <a:gd name="connsiteX15" fmla="*/ 8917019 w 8917019"/>
                  <a:gd name="connsiteY15" fmla="*/ 0 h 606897"/>
                  <a:gd name="connsiteX16" fmla="*/ 8917019 w 8917019"/>
                  <a:gd name="connsiteY16" fmla="*/ 315586 h 606897"/>
                  <a:gd name="connsiteX17" fmla="*/ 8917019 w 8917019"/>
                  <a:gd name="connsiteY17" fmla="*/ 606897 h 606897"/>
                  <a:gd name="connsiteX18" fmla="*/ 8233381 w 8917019"/>
                  <a:gd name="connsiteY18" fmla="*/ 606897 h 606897"/>
                  <a:gd name="connsiteX19" fmla="*/ 7906424 w 8917019"/>
                  <a:gd name="connsiteY19" fmla="*/ 606897 h 606897"/>
                  <a:gd name="connsiteX20" fmla="*/ 7490296 w 8917019"/>
                  <a:gd name="connsiteY20" fmla="*/ 606897 h 606897"/>
                  <a:gd name="connsiteX21" fmla="*/ 6717488 w 8917019"/>
                  <a:gd name="connsiteY21" fmla="*/ 606897 h 606897"/>
                  <a:gd name="connsiteX22" fmla="*/ 6123020 w 8917019"/>
                  <a:gd name="connsiteY22" fmla="*/ 606897 h 606897"/>
                  <a:gd name="connsiteX23" fmla="*/ 5706892 w 8917019"/>
                  <a:gd name="connsiteY23" fmla="*/ 606897 h 606897"/>
                  <a:gd name="connsiteX24" fmla="*/ 5112424 w 8917019"/>
                  <a:gd name="connsiteY24" fmla="*/ 606897 h 606897"/>
                  <a:gd name="connsiteX25" fmla="*/ 4785467 w 8917019"/>
                  <a:gd name="connsiteY25" fmla="*/ 606897 h 606897"/>
                  <a:gd name="connsiteX26" fmla="*/ 4458510 w 8917019"/>
                  <a:gd name="connsiteY26" fmla="*/ 606897 h 606897"/>
                  <a:gd name="connsiteX27" fmla="*/ 3864042 w 8917019"/>
                  <a:gd name="connsiteY27" fmla="*/ 606897 h 606897"/>
                  <a:gd name="connsiteX28" fmla="*/ 3447914 w 8917019"/>
                  <a:gd name="connsiteY28" fmla="*/ 606897 h 606897"/>
                  <a:gd name="connsiteX29" fmla="*/ 2764276 w 8917019"/>
                  <a:gd name="connsiteY29" fmla="*/ 606897 h 606897"/>
                  <a:gd name="connsiteX30" fmla="*/ 2348148 w 8917019"/>
                  <a:gd name="connsiteY30" fmla="*/ 606897 h 606897"/>
                  <a:gd name="connsiteX31" fmla="*/ 1664510 w 8917019"/>
                  <a:gd name="connsiteY31" fmla="*/ 606897 h 606897"/>
                  <a:gd name="connsiteX32" fmla="*/ 1337553 w 8917019"/>
                  <a:gd name="connsiteY32" fmla="*/ 606897 h 606897"/>
                  <a:gd name="connsiteX33" fmla="*/ 653915 w 8917019"/>
                  <a:gd name="connsiteY33" fmla="*/ 606897 h 606897"/>
                  <a:gd name="connsiteX34" fmla="*/ 0 w 8917019"/>
                  <a:gd name="connsiteY34" fmla="*/ 606897 h 606897"/>
                  <a:gd name="connsiteX35" fmla="*/ 0 w 8917019"/>
                  <a:gd name="connsiteY35" fmla="*/ 321655 h 606897"/>
                  <a:gd name="connsiteX36" fmla="*/ 0 w 8917019"/>
                  <a:gd name="connsiteY36" fmla="*/ 0 h 60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917019" h="606897" extrusionOk="0">
                    <a:moveTo>
                      <a:pt x="0" y="0"/>
                    </a:moveTo>
                    <a:cubicBezTo>
                      <a:pt x="109122" y="-36999"/>
                      <a:pt x="371141" y="52146"/>
                      <a:pt x="505298" y="0"/>
                    </a:cubicBezTo>
                    <a:cubicBezTo>
                      <a:pt x="639455" y="-52146"/>
                      <a:pt x="721440" y="18920"/>
                      <a:pt x="832255" y="0"/>
                    </a:cubicBezTo>
                    <a:cubicBezTo>
                      <a:pt x="943070" y="-18920"/>
                      <a:pt x="1303932" y="45789"/>
                      <a:pt x="1605063" y="0"/>
                    </a:cubicBezTo>
                    <a:cubicBezTo>
                      <a:pt x="1906194" y="-45789"/>
                      <a:pt x="1979625" y="17919"/>
                      <a:pt x="2110361" y="0"/>
                    </a:cubicBezTo>
                    <a:cubicBezTo>
                      <a:pt x="2241097" y="-17919"/>
                      <a:pt x="2476005" y="9831"/>
                      <a:pt x="2615659" y="0"/>
                    </a:cubicBezTo>
                    <a:cubicBezTo>
                      <a:pt x="2755313" y="-9831"/>
                      <a:pt x="3118399" y="34838"/>
                      <a:pt x="3388467" y="0"/>
                    </a:cubicBezTo>
                    <a:cubicBezTo>
                      <a:pt x="3658535" y="-34838"/>
                      <a:pt x="3633330" y="12616"/>
                      <a:pt x="3804595" y="0"/>
                    </a:cubicBezTo>
                    <a:cubicBezTo>
                      <a:pt x="3975860" y="-12616"/>
                      <a:pt x="4281003" y="90710"/>
                      <a:pt x="4577403" y="0"/>
                    </a:cubicBezTo>
                    <a:cubicBezTo>
                      <a:pt x="4873803" y="-90710"/>
                      <a:pt x="5029900" y="92219"/>
                      <a:pt x="5350211" y="0"/>
                    </a:cubicBezTo>
                    <a:cubicBezTo>
                      <a:pt x="5670522" y="-92219"/>
                      <a:pt x="5727368" y="69453"/>
                      <a:pt x="5944679" y="0"/>
                    </a:cubicBezTo>
                    <a:cubicBezTo>
                      <a:pt x="6161990" y="-69453"/>
                      <a:pt x="6334378" y="18321"/>
                      <a:pt x="6717488" y="0"/>
                    </a:cubicBezTo>
                    <a:cubicBezTo>
                      <a:pt x="7100598" y="-18321"/>
                      <a:pt x="7001069" y="12045"/>
                      <a:pt x="7222785" y="0"/>
                    </a:cubicBezTo>
                    <a:cubicBezTo>
                      <a:pt x="7444501" y="-12045"/>
                      <a:pt x="7574576" y="8622"/>
                      <a:pt x="7728083" y="0"/>
                    </a:cubicBezTo>
                    <a:cubicBezTo>
                      <a:pt x="7881590" y="-8622"/>
                      <a:pt x="8097014" y="40806"/>
                      <a:pt x="8411721" y="0"/>
                    </a:cubicBezTo>
                    <a:cubicBezTo>
                      <a:pt x="8726428" y="-40806"/>
                      <a:pt x="8728828" y="8777"/>
                      <a:pt x="8917019" y="0"/>
                    </a:cubicBezTo>
                    <a:cubicBezTo>
                      <a:pt x="8935508" y="140059"/>
                      <a:pt x="8909186" y="161238"/>
                      <a:pt x="8917019" y="315586"/>
                    </a:cubicBezTo>
                    <a:cubicBezTo>
                      <a:pt x="8924852" y="469934"/>
                      <a:pt x="8911562" y="526882"/>
                      <a:pt x="8917019" y="606897"/>
                    </a:cubicBezTo>
                    <a:cubicBezTo>
                      <a:pt x="8756831" y="648073"/>
                      <a:pt x="8563014" y="551831"/>
                      <a:pt x="8233381" y="606897"/>
                    </a:cubicBezTo>
                    <a:cubicBezTo>
                      <a:pt x="7903748" y="661963"/>
                      <a:pt x="8017788" y="601189"/>
                      <a:pt x="7906424" y="606897"/>
                    </a:cubicBezTo>
                    <a:cubicBezTo>
                      <a:pt x="7795060" y="612605"/>
                      <a:pt x="7621612" y="566598"/>
                      <a:pt x="7490296" y="606897"/>
                    </a:cubicBezTo>
                    <a:cubicBezTo>
                      <a:pt x="7358980" y="647196"/>
                      <a:pt x="6973686" y="532244"/>
                      <a:pt x="6717488" y="606897"/>
                    </a:cubicBezTo>
                    <a:cubicBezTo>
                      <a:pt x="6461290" y="681550"/>
                      <a:pt x="6252030" y="563056"/>
                      <a:pt x="6123020" y="606897"/>
                    </a:cubicBezTo>
                    <a:cubicBezTo>
                      <a:pt x="5994010" y="650738"/>
                      <a:pt x="5799061" y="575477"/>
                      <a:pt x="5706892" y="606897"/>
                    </a:cubicBezTo>
                    <a:cubicBezTo>
                      <a:pt x="5614723" y="638317"/>
                      <a:pt x="5320154" y="566294"/>
                      <a:pt x="5112424" y="606897"/>
                    </a:cubicBezTo>
                    <a:cubicBezTo>
                      <a:pt x="4904694" y="647500"/>
                      <a:pt x="4879907" y="586991"/>
                      <a:pt x="4785467" y="606897"/>
                    </a:cubicBezTo>
                    <a:cubicBezTo>
                      <a:pt x="4691027" y="626803"/>
                      <a:pt x="4570050" y="589359"/>
                      <a:pt x="4458510" y="606897"/>
                    </a:cubicBezTo>
                    <a:cubicBezTo>
                      <a:pt x="4346970" y="624435"/>
                      <a:pt x="4149138" y="587828"/>
                      <a:pt x="3864042" y="606897"/>
                    </a:cubicBezTo>
                    <a:cubicBezTo>
                      <a:pt x="3578946" y="625966"/>
                      <a:pt x="3555808" y="597739"/>
                      <a:pt x="3447914" y="606897"/>
                    </a:cubicBezTo>
                    <a:cubicBezTo>
                      <a:pt x="3340020" y="616055"/>
                      <a:pt x="3095463" y="526949"/>
                      <a:pt x="2764276" y="606897"/>
                    </a:cubicBezTo>
                    <a:cubicBezTo>
                      <a:pt x="2433089" y="686845"/>
                      <a:pt x="2435284" y="577332"/>
                      <a:pt x="2348148" y="606897"/>
                    </a:cubicBezTo>
                    <a:cubicBezTo>
                      <a:pt x="2261012" y="636462"/>
                      <a:pt x="1820681" y="602673"/>
                      <a:pt x="1664510" y="606897"/>
                    </a:cubicBezTo>
                    <a:cubicBezTo>
                      <a:pt x="1508339" y="611121"/>
                      <a:pt x="1404607" y="572740"/>
                      <a:pt x="1337553" y="606897"/>
                    </a:cubicBezTo>
                    <a:cubicBezTo>
                      <a:pt x="1270499" y="641054"/>
                      <a:pt x="816517" y="577195"/>
                      <a:pt x="653915" y="606897"/>
                    </a:cubicBezTo>
                    <a:cubicBezTo>
                      <a:pt x="491313" y="636599"/>
                      <a:pt x="176416" y="561999"/>
                      <a:pt x="0" y="606897"/>
                    </a:cubicBezTo>
                    <a:cubicBezTo>
                      <a:pt x="-31663" y="526146"/>
                      <a:pt x="9172" y="457658"/>
                      <a:pt x="0" y="321655"/>
                    </a:cubicBezTo>
                    <a:cubicBezTo>
                      <a:pt x="-9172" y="185652"/>
                      <a:pt x="36637" y="126031"/>
                      <a:pt x="0" y="0"/>
                    </a:cubicBezTo>
                    <a:close/>
                  </a:path>
                </a:pathLst>
              </a:custGeom>
              <a:noFill/>
              <a:ln w="25400">
                <a:solidFill>
                  <a:schemeClr val="tx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p>
                <a:r>
                  <a:rPr lang="en-US" altLang="zh-CN" sz="1600" dirty="0">
                    <a:latin typeface="Bell MT" panose="02020503060305020303" pitchFamily="18" charset="0"/>
                  </a:rPr>
                  <a:t>MMI Rescoring:</a:t>
                </a:r>
              </a:p>
              <a:p>
                <a:pPr/>
                <a14:m>
                  <m:oMathPara xmlns:m="http://schemas.openxmlformats.org/officeDocument/2006/math">
                    <m:oMathParaPr>
                      <m:jc m:val="centerGroup"/>
                    </m:oMathParaPr>
                    <m:oMath xmlns:m="http://schemas.openxmlformats.org/officeDocument/2006/math">
                      <m:func>
                        <m:funcPr>
                          <m:ctrlPr>
                            <a:rPr lang="en-US" altLang="zh-CN" sz="1600" i="1" smtClean="0">
                              <a:latin typeface="Cambria Math" panose="02040503050406030204" pitchFamily="18" charset="0"/>
                            </a:rPr>
                          </m:ctrlPr>
                        </m:funcPr>
                        <m:fName>
                          <m:r>
                            <m:rPr>
                              <m:sty m:val="p"/>
                            </m:rPr>
                            <a:rPr lang="en-US" altLang="zh-CN" sz="1600" b="0" i="0" smtClean="0">
                              <a:latin typeface="Cambria Math" panose="02040503050406030204" pitchFamily="18" charset="0"/>
                            </a:rPr>
                            <m:t>log</m:t>
                          </m:r>
                        </m:fName>
                        <m:e>
                          <m:r>
                            <a:rPr lang="en-US" altLang="zh-CN" sz="1600" b="0" i="1" smtClean="0">
                              <a:latin typeface="Cambria Math" panose="02040503050406030204" pitchFamily="18" charset="0"/>
                            </a:rPr>
                            <m:t>𝑃</m:t>
                          </m:r>
                          <m:d>
                            <m:dPr>
                              <m:ctrlPr>
                                <a:rPr lang="en-US" altLang="zh-CN" sz="1600" i="1" smtClean="0">
                                  <a:latin typeface="Cambria Math" panose="02040503050406030204" pitchFamily="18" charset="0"/>
                                </a:rPr>
                              </m:ctrlPr>
                            </m:dPr>
                            <m:e>
                              <m:r>
                                <a:rPr lang="en-US" altLang="zh-CN" sz="1600" b="0" i="1" smtClean="0">
                                  <a:latin typeface="Cambria Math" panose="02040503050406030204" pitchFamily="18" charset="0"/>
                                </a:rPr>
                                <m:t>𝑊</m:t>
                              </m:r>
                            </m:e>
                            <m:e>
                              <m:r>
                                <a:rPr lang="en-US" altLang="zh-CN" sz="1600" b="0" i="1" smtClean="0">
                                  <a:latin typeface="Cambria Math" panose="02040503050406030204" pitchFamily="18" charset="0"/>
                                </a:rPr>
                                <m:t>𝑂</m:t>
                              </m:r>
                            </m:e>
                          </m:d>
                        </m:e>
                      </m:func>
                      <m:r>
                        <a:rPr lang="en-US" altLang="zh-CN" sz="1600" b="0" i="1" smtClean="0">
                          <a:latin typeface="Cambria Math" panose="02040503050406030204" pitchFamily="18" charset="0"/>
                        </a:rPr>
                        <m:t>=</m:t>
                      </m:r>
                      <m:r>
                        <a:rPr lang="en-US" altLang="zh-CN" sz="1600" b="0" i="1">
                          <a:latin typeface="Cambria Math" panose="02040503050406030204" pitchFamily="18" charset="0"/>
                        </a:rPr>
                        <m:t>𝜆</m:t>
                      </m:r>
                      <m:r>
                        <a:rPr lang="en-US" altLang="zh-CN" sz="1600" b="0" i="1" smtClean="0">
                          <a:latin typeface="Cambria Math" panose="02040503050406030204" pitchFamily="18" charset="0"/>
                        </a:rPr>
                        <m:t>·</m:t>
                      </m:r>
                      <m:func>
                        <m:funcPr>
                          <m:ctrlPr>
                            <a:rPr lang="en-US" altLang="zh-CN" sz="1600" i="1" smtClean="0">
                              <a:latin typeface="Cambria Math" panose="02040503050406030204" pitchFamily="18" charset="0"/>
                            </a:rPr>
                          </m:ctrlPr>
                        </m:funcPr>
                        <m:fName>
                          <m:r>
                            <m:rPr>
                              <m:sty m:val="p"/>
                            </m:rPr>
                            <a:rPr lang="en-US" altLang="zh-CN" sz="1600" b="0" i="0" smtClean="0">
                              <a:latin typeface="Cambria Math" panose="02040503050406030204" pitchFamily="18" charset="0"/>
                            </a:rPr>
                            <m:t>log</m:t>
                          </m:r>
                        </m:fName>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𝑃</m:t>
                              </m:r>
                            </m:e>
                            <m:sub>
                              <m:r>
                                <a:rPr lang="en-US" altLang="zh-CN" sz="1600" b="0" i="1" smtClean="0">
                                  <a:latin typeface="Cambria Math" panose="02040503050406030204" pitchFamily="18" charset="0"/>
                                </a:rPr>
                                <m:t>𝐴𝐸𝐷</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𝑁𝑇</m:t>
                              </m:r>
                            </m:sub>
                          </m:sSub>
                          <m:d>
                            <m:dPr>
                              <m:ctrlPr>
                                <a:rPr lang="en-US" altLang="zh-CN" sz="1600" i="1" smtClean="0">
                                  <a:latin typeface="Cambria Math" panose="02040503050406030204" pitchFamily="18" charset="0"/>
                                </a:rPr>
                              </m:ctrlPr>
                            </m:dPr>
                            <m:e>
                              <m:r>
                                <a:rPr lang="en-US" altLang="zh-CN" sz="1600" b="0" i="1" smtClean="0">
                                  <a:latin typeface="Cambria Math" panose="02040503050406030204" pitchFamily="18" charset="0"/>
                                </a:rPr>
                                <m:t>𝑊</m:t>
                              </m:r>
                            </m:e>
                            <m:e>
                              <m:r>
                                <a:rPr lang="en-US" altLang="zh-CN" sz="1600" b="0" i="1" smtClean="0">
                                  <a:latin typeface="Cambria Math" panose="02040503050406030204" pitchFamily="18" charset="0"/>
                                </a:rPr>
                                <m:t>𝑂</m:t>
                              </m:r>
                            </m:e>
                          </m:d>
                        </m:e>
                      </m:func>
                      <m:r>
                        <a:rPr lang="en-US" altLang="zh-CN" sz="1600" b="0" i="1" smtClean="0">
                          <a:latin typeface="Cambria Math" panose="02040503050406030204" pitchFamily="18" charset="0"/>
                        </a:rPr>
                        <m:t>+(1−</m:t>
                      </m:r>
                      <m:r>
                        <a:rPr lang="en-US" altLang="zh-CN" sz="1600" b="0" i="1">
                          <a:latin typeface="Cambria Math" panose="02040503050406030204" pitchFamily="18" charset="0"/>
                        </a:rPr>
                        <m:t>𝜆</m:t>
                      </m:r>
                      <m:r>
                        <a:rPr lang="en-US" altLang="zh-CN" sz="1600" b="0" i="1" smtClean="0">
                          <a:latin typeface="Cambria Math" panose="02040503050406030204" pitchFamily="18" charset="0"/>
                        </a:rPr>
                        <m:t>)</m:t>
                      </m:r>
                      <m:r>
                        <a:rPr lang="en-US" altLang="zh-CN" sz="1600" b="0" i="1">
                          <a:latin typeface="Cambria Math" panose="02040503050406030204" pitchFamily="18" charset="0"/>
                        </a:rPr>
                        <m:t>·</m:t>
                      </m:r>
                      <m:func>
                        <m:funcPr>
                          <m:ctrlPr>
                            <a:rPr lang="en-US" altLang="zh-CN" sz="1600" i="1" smtClean="0">
                              <a:latin typeface="Cambria Math" panose="02040503050406030204" pitchFamily="18" charset="0"/>
                            </a:rPr>
                          </m:ctrlPr>
                        </m:funcPr>
                        <m:fName>
                          <m:r>
                            <m:rPr>
                              <m:sty m:val="p"/>
                            </m:rPr>
                            <a:rPr lang="en-US" altLang="zh-CN" sz="1600" b="0" i="0" smtClean="0">
                              <a:latin typeface="Cambria Math" panose="02040503050406030204" pitchFamily="18" charset="0"/>
                            </a:rPr>
                            <m:t>log</m:t>
                          </m:r>
                        </m:fName>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𝑃</m:t>
                              </m:r>
                            </m:e>
                            <m:sub>
                              <m:r>
                                <a:rPr lang="en-US" altLang="zh-CN" sz="1600" b="0" i="1" smtClean="0">
                                  <a:latin typeface="Cambria Math" panose="02040503050406030204" pitchFamily="18" charset="0"/>
                                </a:rPr>
                                <m:t>𝑀𝑀𝐼</m:t>
                              </m:r>
                            </m:sub>
                          </m:sSub>
                          <m:d>
                            <m:dPr>
                              <m:ctrlPr>
                                <a:rPr lang="en-US" altLang="zh-CN" sz="1600" i="1" smtClean="0">
                                  <a:latin typeface="Cambria Math" panose="02040503050406030204" pitchFamily="18" charset="0"/>
                                </a:rPr>
                              </m:ctrlPr>
                            </m:dPr>
                            <m:e>
                              <m:r>
                                <a:rPr lang="en-US" altLang="zh-CN" sz="1600" b="0" i="1" smtClean="0">
                                  <a:latin typeface="Cambria Math" panose="02040503050406030204" pitchFamily="18" charset="0"/>
                                </a:rPr>
                                <m:t>𝑊</m:t>
                              </m:r>
                            </m:e>
                            <m:e>
                              <m:r>
                                <a:rPr lang="en-US" altLang="zh-CN" sz="1600" b="0" i="1" smtClean="0">
                                  <a:latin typeface="Cambria Math" panose="02040503050406030204" pitchFamily="18" charset="0"/>
                                </a:rPr>
                                <m:t>𝑂</m:t>
                              </m:r>
                            </m:e>
                          </m:d>
                        </m:e>
                      </m:func>
                    </m:oMath>
                  </m:oMathPara>
                </a14:m>
                <a:endParaRPr lang="zh-CN" altLang="en-US" sz="1600" dirty="0">
                  <a:latin typeface="Bell MT" panose="02020503060305020303" pitchFamily="18" charset="0"/>
                </a:endParaRPr>
              </a:p>
            </p:txBody>
          </p:sp>
        </mc:Choice>
        <mc:Fallback>
          <p:sp>
            <p:nvSpPr>
              <p:cNvPr id="19" name="文本框 18">
                <a:extLst>
                  <a:ext uri="{FF2B5EF4-FFF2-40B4-BE49-F238E27FC236}">
                    <a16:creationId xmlns:a16="http://schemas.microsoft.com/office/drawing/2014/main" id="{0A372F8B-695C-B92B-6823-ECC8B73B8773}"/>
                  </a:ext>
                </a:extLst>
              </p:cNvPr>
              <p:cNvSpPr txBox="1">
                <a:spLocks noRot="1" noChangeAspect="1" noMove="1" noResize="1" noEditPoints="1" noAdjustHandles="1" noChangeArrowheads="1" noChangeShapeType="1" noTextEdit="1"/>
              </p:cNvSpPr>
              <p:nvPr/>
            </p:nvSpPr>
            <p:spPr>
              <a:xfrm>
                <a:off x="1304192" y="4070431"/>
                <a:ext cx="8917019" cy="606897"/>
              </a:xfrm>
              <a:custGeom>
                <a:avLst/>
                <a:gdLst>
                  <a:gd name="connsiteX0" fmla="*/ 0 w 8917019"/>
                  <a:gd name="connsiteY0" fmla="*/ 0 h 606897"/>
                  <a:gd name="connsiteX1" fmla="*/ 505298 w 8917019"/>
                  <a:gd name="connsiteY1" fmla="*/ 0 h 606897"/>
                  <a:gd name="connsiteX2" fmla="*/ 832255 w 8917019"/>
                  <a:gd name="connsiteY2" fmla="*/ 0 h 606897"/>
                  <a:gd name="connsiteX3" fmla="*/ 1605063 w 8917019"/>
                  <a:gd name="connsiteY3" fmla="*/ 0 h 606897"/>
                  <a:gd name="connsiteX4" fmla="*/ 2110361 w 8917019"/>
                  <a:gd name="connsiteY4" fmla="*/ 0 h 606897"/>
                  <a:gd name="connsiteX5" fmla="*/ 2615659 w 8917019"/>
                  <a:gd name="connsiteY5" fmla="*/ 0 h 606897"/>
                  <a:gd name="connsiteX6" fmla="*/ 3388467 w 8917019"/>
                  <a:gd name="connsiteY6" fmla="*/ 0 h 606897"/>
                  <a:gd name="connsiteX7" fmla="*/ 3804595 w 8917019"/>
                  <a:gd name="connsiteY7" fmla="*/ 0 h 606897"/>
                  <a:gd name="connsiteX8" fmla="*/ 4577403 w 8917019"/>
                  <a:gd name="connsiteY8" fmla="*/ 0 h 606897"/>
                  <a:gd name="connsiteX9" fmla="*/ 5350211 w 8917019"/>
                  <a:gd name="connsiteY9" fmla="*/ 0 h 606897"/>
                  <a:gd name="connsiteX10" fmla="*/ 5944679 w 8917019"/>
                  <a:gd name="connsiteY10" fmla="*/ 0 h 606897"/>
                  <a:gd name="connsiteX11" fmla="*/ 6717488 w 8917019"/>
                  <a:gd name="connsiteY11" fmla="*/ 0 h 606897"/>
                  <a:gd name="connsiteX12" fmla="*/ 7222785 w 8917019"/>
                  <a:gd name="connsiteY12" fmla="*/ 0 h 606897"/>
                  <a:gd name="connsiteX13" fmla="*/ 7728083 w 8917019"/>
                  <a:gd name="connsiteY13" fmla="*/ 0 h 606897"/>
                  <a:gd name="connsiteX14" fmla="*/ 8411721 w 8917019"/>
                  <a:gd name="connsiteY14" fmla="*/ 0 h 606897"/>
                  <a:gd name="connsiteX15" fmla="*/ 8917019 w 8917019"/>
                  <a:gd name="connsiteY15" fmla="*/ 0 h 606897"/>
                  <a:gd name="connsiteX16" fmla="*/ 8917019 w 8917019"/>
                  <a:gd name="connsiteY16" fmla="*/ 315586 h 606897"/>
                  <a:gd name="connsiteX17" fmla="*/ 8917019 w 8917019"/>
                  <a:gd name="connsiteY17" fmla="*/ 606897 h 606897"/>
                  <a:gd name="connsiteX18" fmla="*/ 8233381 w 8917019"/>
                  <a:gd name="connsiteY18" fmla="*/ 606897 h 606897"/>
                  <a:gd name="connsiteX19" fmla="*/ 7906424 w 8917019"/>
                  <a:gd name="connsiteY19" fmla="*/ 606897 h 606897"/>
                  <a:gd name="connsiteX20" fmla="*/ 7490296 w 8917019"/>
                  <a:gd name="connsiteY20" fmla="*/ 606897 h 606897"/>
                  <a:gd name="connsiteX21" fmla="*/ 6717488 w 8917019"/>
                  <a:gd name="connsiteY21" fmla="*/ 606897 h 606897"/>
                  <a:gd name="connsiteX22" fmla="*/ 6123020 w 8917019"/>
                  <a:gd name="connsiteY22" fmla="*/ 606897 h 606897"/>
                  <a:gd name="connsiteX23" fmla="*/ 5706892 w 8917019"/>
                  <a:gd name="connsiteY23" fmla="*/ 606897 h 606897"/>
                  <a:gd name="connsiteX24" fmla="*/ 5112424 w 8917019"/>
                  <a:gd name="connsiteY24" fmla="*/ 606897 h 606897"/>
                  <a:gd name="connsiteX25" fmla="*/ 4785467 w 8917019"/>
                  <a:gd name="connsiteY25" fmla="*/ 606897 h 606897"/>
                  <a:gd name="connsiteX26" fmla="*/ 4458510 w 8917019"/>
                  <a:gd name="connsiteY26" fmla="*/ 606897 h 606897"/>
                  <a:gd name="connsiteX27" fmla="*/ 3864042 w 8917019"/>
                  <a:gd name="connsiteY27" fmla="*/ 606897 h 606897"/>
                  <a:gd name="connsiteX28" fmla="*/ 3447914 w 8917019"/>
                  <a:gd name="connsiteY28" fmla="*/ 606897 h 606897"/>
                  <a:gd name="connsiteX29" fmla="*/ 2764276 w 8917019"/>
                  <a:gd name="connsiteY29" fmla="*/ 606897 h 606897"/>
                  <a:gd name="connsiteX30" fmla="*/ 2348148 w 8917019"/>
                  <a:gd name="connsiteY30" fmla="*/ 606897 h 606897"/>
                  <a:gd name="connsiteX31" fmla="*/ 1664510 w 8917019"/>
                  <a:gd name="connsiteY31" fmla="*/ 606897 h 606897"/>
                  <a:gd name="connsiteX32" fmla="*/ 1337553 w 8917019"/>
                  <a:gd name="connsiteY32" fmla="*/ 606897 h 606897"/>
                  <a:gd name="connsiteX33" fmla="*/ 653915 w 8917019"/>
                  <a:gd name="connsiteY33" fmla="*/ 606897 h 606897"/>
                  <a:gd name="connsiteX34" fmla="*/ 0 w 8917019"/>
                  <a:gd name="connsiteY34" fmla="*/ 606897 h 606897"/>
                  <a:gd name="connsiteX35" fmla="*/ 0 w 8917019"/>
                  <a:gd name="connsiteY35" fmla="*/ 321655 h 606897"/>
                  <a:gd name="connsiteX36" fmla="*/ 0 w 8917019"/>
                  <a:gd name="connsiteY36" fmla="*/ 0 h 60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917019" h="606897" extrusionOk="0">
                    <a:moveTo>
                      <a:pt x="0" y="0"/>
                    </a:moveTo>
                    <a:cubicBezTo>
                      <a:pt x="109122" y="-36999"/>
                      <a:pt x="371141" y="52146"/>
                      <a:pt x="505298" y="0"/>
                    </a:cubicBezTo>
                    <a:cubicBezTo>
                      <a:pt x="639455" y="-52146"/>
                      <a:pt x="721440" y="18920"/>
                      <a:pt x="832255" y="0"/>
                    </a:cubicBezTo>
                    <a:cubicBezTo>
                      <a:pt x="943070" y="-18920"/>
                      <a:pt x="1303932" y="45789"/>
                      <a:pt x="1605063" y="0"/>
                    </a:cubicBezTo>
                    <a:cubicBezTo>
                      <a:pt x="1906194" y="-45789"/>
                      <a:pt x="1979625" y="17919"/>
                      <a:pt x="2110361" y="0"/>
                    </a:cubicBezTo>
                    <a:cubicBezTo>
                      <a:pt x="2241097" y="-17919"/>
                      <a:pt x="2476005" y="9831"/>
                      <a:pt x="2615659" y="0"/>
                    </a:cubicBezTo>
                    <a:cubicBezTo>
                      <a:pt x="2755313" y="-9831"/>
                      <a:pt x="3118399" y="34838"/>
                      <a:pt x="3388467" y="0"/>
                    </a:cubicBezTo>
                    <a:cubicBezTo>
                      <a:pt x="3658535" y="-34838"/>
                      <a:pt x="3633330" y="12616"/>
                      <a:pt x="3804595" y="0"/>
                    </a:cubicBezTo>
                    <a:cubicBezTo>
                      <a:pt x="3975860" y="-12616"/>
                      <a:pt x="4281003" y="90710"/>
                      <a:pt x="4577403" y="0"/>
                    </a:cubicBezTo>
                    <a:cubicBezTo>
                      <a:pt x="4873803" y="-90710"/>
                      <a:pt x="5029900" y="92219"/>
                      <a:pt x="5350211" y="0"/>
                    </a:cubicBezTo>
                    <a:cubicBezTo>
                      <a:pt x="5670522" y="-92219"/>
                      <a:pt x="5727368" y="69453"/>
                      <a:pt x="5944679" y="0"/>
                    </a:cubicBezTo>
                    <a:cubicBezTo>
                      <a:pt x="6161990" y="-69453"/>
                      <a:pt x="6334378" y="18321"/>
                      <a:pt x="6717488" y="0"/>
                    </a:cubicBezTo>
                    <a:cubicBezTo>
                      <a:pt x="7100598" y="-18321"/>
                      <a:pt x="7001069" y="12045"/>
                      <a:pt x="7222785" y="0"/>
                    </a:cubicBezTo>
                    <a:cubicBezTo>
                      <a:pt x="7444501" y="-12045"/>
                      <a:pt x="7574576" y="8622"/>
                      <a:pt x="7728083" y="0"/>
                    </a:cubicBezTo>
                    <a:cubicBezTo>
                      <a:pt x="7881590" y="-8622"/>
                      <a:pt x="8097014" y="40806"/>
                      <a:pt x="8411721" y="0"/>
                    </a:cubicBezTo>
                    <a:cubicBezTo>
                      <a:pt x="8726428" y="-40806"/>
                      <a:pt x="8728828" y="8777"/>
                      <a:pt x="8917019" y="0"/>
                    </a:cubicBezTo>
                    <a:cubicBezTo>
                      <a:pt x="8935508" y="140059"/>
                      <a:pt x="8909186" y="161238"/>
                      <a:pt x="8917019" y="315586"/>
                    </a:cubicBezTo>
                    <a:cubicBezTo>
                      <a:pt x="8924852" y="469934"/>
                      <a:pt x="8911562" y="526882"/>
                      <a:pt x="8917019" y="606897"/>
                    </a:cubicBezTo>
                    <a:cubicBezTo>
                      <a:pt x="8756831" y="648073"/>
                      <a:pt x="8563014" y="551831"/>
                      <a:pt x="8233381" y="606897"/>
                    </a:cubicBezTo>
                    <a:cubicBezTo>
                      <a:pt x="7903748" y="661963"/>
                      <a:pt x="8017788" y="601189"/>
                      <a:pt x="7906424" y="606897"/>
                    </a:cubicBezTo>
                    <a:cubicBezTo>
                      <a:pt x="7795060" y="612605"/>
                      <a:pt x="7621612" y="566598"/>
                      <a:pt x="7490296" y="606897"/>
                    </a:cubicBezTo>
                    <a:cubicBezTo>
                      <a:pt x="7358980" y="647196"/>
                      <a:pt x="6973686" y="532244"/>
                      <a:pt x="6717488" y="606897"/>
                    </a:cubicBezTo>
                    <a:cubicBezTo>
                      <a:pt x="6461290" y="681550"/>
                      <a:pt x="6252030" y="563056"/>
                      <a:pt x="6123020" y="606897"/>
                    </a:cubicBezTo>
                    <a:cubicBezTo>
                      <a:pt x="5994010" y="650738"/>
                      <a:pt x="5799061" y="575477"/>
                      <a:pt x="5706892" y="606897"/>
                    </a:cubicBezTo>
                    <a:cubicBezTo>
                      <a:pt x="5614723" y="638317"/>
                      <a:pt x="5320154" y="566294"/>
                      <a:pt x="5112424" y="606897"/>
                    </a:cubicBezTo>
                    <a:cubicBezTo>
                      <a:pt x="4904694" y="647500"/>
                      <a:pt x="4879907" y="586991"/>
                      <a:pt x="4785467" y="606897"/>
                    </a:cubicBezTo>
                    <a:cubicBezTo>
                      <a:pt x="4691027" y="626803"/>
                      <a:pt x="4570050" y="589359"/>
                      <a:pt x="4458510" y="606897"/>
                    </a:cubicBezTo>
                    <a:cubicBezTo>
                      <a:pt x="4346970" y="624435"/>
                      <a:pt x="4149138" y="587828"/>
                      <a:pt x="3864042" y="606897"/>
                    </a:cubicBezTo>
                    <a:cubicBezTo>
                      <a:pt x="3578946" y="625966"/>
                      <a:pt x="3555808" y="597739"/>
                      <a:pt x="3447914" y="606897"/>
                    </a:cubicBezTo>
                    <a:cubicBezTo>
                      <a:pt x="3340020" y="616055"/>
                      <a:pt x="3095463" y="526949"/>
                      <a:pt x="2764276" y="606897"/>
                    </a:cubicBezTo>
                    <a:cubicBezTo>
                      <a:pt x="2433089" y="686845"/>
                      <a:pt x="2435284" y="577332"/>
                      <a:pt x="2348148" y="606897"/>
                    </a:cubicBezTo>
                    <a:cubicBezTo>
                      <a:pt x="2261012" y="636462"/>
                      <a:pt x="1820681" y="602673"/>
                      <a:pt x="1664510" y="606897"/>
                    </a:cubicBezTo>
                    <a:cubicBezTo>
                      <a:pt x="1508339" y="611121"/>
                      <a:pt x="1404607" y="572740"/>
                      <a:pt x="1337553" y="606897"/>
                    </a:cubicBezTo>
                    <a:cubicBezTo>
                      <a:pt x="1270499" y="641054"/>
                      <a:pt x="816517" y="577195"/>
                      <a:pt x="653915" y="606897"/>
                    </a:cubicBezTo>
                    <a:cubicBezTo>
                      <a:pt x="491313" y="636599"/>
                      <a:pt x="176416" y="561999"/>
                      <a:pt x="0" y="606897"/>
                    </a:cubicBezTo>
                    <a:cubicBezTo>
                      <a:pt x="-31663" y="526146"/>
                      <a:pt x="9172" y="457658"/>
                      <a:pt x="0" y="321655"/>
                    </a:cubicBezTo>
                    <a:cubicBezTo>
                      <a:pt x="-9172" y="185652"/>
                      <a:pt x="36637" y="126031"/>
                      <a:pt x="0" y="0"/>
                    </a:cubicBezTo>
                    <a:close/>
                  </a:path>
                </a:pathLst>
              </a:custGeom>
              <a:blipFill>
                <a:blip r:embed="rId3"/>
                <a:stretch>
                  <a:fillRect l="-273" t="-971" b="-1942"/>
                </a:stretch>
              </a:blipFill>
              <a:ln w="25400">
                <a:solidFill>
                  <a:schemeClr val="tx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0F9A2BE1-5815-38CF-84A1-0C93AF03E4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7125" y="1904891"/>
            <a:ext cx="6854327" cy="1524109"/>
          </a:xfrm>
          <a:prstGeom prst="rect">
            <a:avLst/>
          </a:prstGeom>
        </p:spPr>
      </p:pic>
    </p:spTree>
    <p:extLst>
      <p:ext uri="{BB962C8B-B14F-4D97-AF65-F5344CB8AC3E}">
        <p14:creationId xmlns:p14="http://schemas.microsoft.com/office/powerpoint/2010/main" val="3919326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431008-52D9-40F3-B418-273CEC3D0CFE}"/>
              </a:ext>
            </a:extLst>
          </p:cNvPr>
          <p:cNvSpPr>
            <a:spLocks noGrp="1"/>
          </p:cNvSpPr>
          <p:nvPr>
            <p:ph type="title"/>
          </p:nvPr>
        </p:nvSpPr>
        <p:spPr/>
        <p:txBody>
          <a:bodyPr>
            <a:normAutofit/>
          </a:bodyPr>
          <a:lstStyle/>
          <a:p>
            <a:r>
              <a:rPr lang="zh-CN" altLang="en-US" sz="2800" b="1" dirty="0"/>
              <a:t>实验结果 </a:t>
            </a:r>
            <a:r>
              <a:rPr lang="en-US" altLang="zh-CN" sz="2800" b="1" dirty="0"/>
              <a:t>(Attention-Encoder-Decoder)</a:t>
            </a:r>
          </a:p>
        </p:txBody>
      </p:sp>
      <p:sp>
        <p:nvSpPr>
          <p:cNvPr id="4" name="日期占位符 3">
            <a:extLst>
              <a:ext uri="{FF2B5EF4-FFF2-40B4-BE49-F238E27FC236}">
                <a16:creationId xmlns:a16="http://schemas.microsoft.com/office/drawing/2014/main" id="{034C4FE4-0F03-4E07-A461-EABAA4901BB4}"/>
              </a:ext>
            </a:extLst>
          </p:cNvPr>
          <p:cNvSpPr>
            <a:spLocks noGrp="1"/>
          </p:cNvSpPr>
          <p:nvPr>
            <p:ph type="dt" sz="half" idx="10"/>
          </p:nvPr>
        </p:nvSpPr>
        <p:spPr/>
        <p:txBody>
          <a:bodyPr/>
          <a:lstStyle/>
          <a:p>
            <a:fld id="{5AE5EFF1-4930-4CA3-B25C-34F598C46406}" type="datetime1">
              <a:rPr lang="en-US" smtClean="0"/>
              <a:t>5/26/2022</a:t>
            </a:fld>
            <a:endParaRPr lang="en-US" dirty="0"/>
          </a:p>
        </p:txBody>
      </p:sp>
      <p:sp>
        <p:nvSpPr>
          <p:cNvPr id="5" name="页脚占位符 4">
            <a:extLst>
              <a:ext uri="{FF2B5EF4-FFF2-40B4-BE49-F238E27FC236}">
                <a16:creationId xmlns:a16="http://schemas.microsoft.com/office/drawing/2014/main" id="{7D6BB50D-0126-4418-9D79-4E63AA39A3EC}"/>
              </a:ext>
            </a:extLst>
          </p:cNvPr>
          <p:cNvSpPr>
            <a:spLocks noGrp="1"/>
          </p:cNvSpPr>
          <p:nvPr>
            <p:ph type="ftr" sz="quarter" idx="11"/>
          </p:nvPr>
        </p:nvSpPr>
        <p:spPr/>
        <p:txBody>
          <a:bodyPr/>
          <a:lstStyle/>
          <a:p>
            <a:r>
              <a:rPr lang="en-US" altLang="zh-CN" dirty="0"/>
              <a:t>Part II: LF-MMI for E2E speech recognition</a:t>
            </a:r>
          </a:p>
        </p:txBody>
      </p:sp>
      <p:sp>
        <p:nvSpPr>
          <p:cNvPr id="6" name="灯片编号占位符 5">
            <a:extLst>
              <a:ext uri="{FF2B5EF4-FFF2-40B4-BE49-F238E27FC236}">
                <a16:creationId xmlns:a16="http://schemas.microsoft.com/office/drawing/2014/main" id="{1A084E97-AFFA-44D4-B7AC-BC8579BC8293}"/>
              </a:ext>
            </a:extLst>
          </p:cNvPr>
          <p:cNvSpPr>
            <a:spLocks noGrp="1"/>
          </p:cNvSpPr>
          <p:nvPr>
            <p:ph type="sldNum" sz="quarter" idx="12"/>
          </p:nvPr>
        </p:nvSpPr>
        <p:spPr/>
        <p:txBody>
          <a:bodyPr/>
          <a:lstStyle/>
          <a:p>
            <a:fld id="{B7CBE8AE-9389-4E4D-966C-8642C3CA71EB}" type="slidenum">
              <a:rPr lang="en-US" smtClean="0"/>
              <a:t>11</a:t>
            </a:fld>
            <a:endParaRPr lang="en-US"/>
          </a:p>
        </p:txBody>
      </p:sp>
      <p:sp>
        <p:nvSpPr>
          <p:cNvPr id="43" name="内容占位符 2">
            <a:extLst>
              <a:ext uri="{FF2B5EF4-FFF2-40B4-BE49-F238E27FC236}">
                <a16:creationId xmlns:a16="http://schemas.microsoft.com/office/drawing/2014/main" id="{46A070DB-0504-4CE9-9957-B4E7581EC5DB}"/>
              </a:ext>
            </a:extLst>
          </p:cNvPr>
          <p:cNvSpPr txBox="1">
            <a:spLocks/>
          </p:cNvSpPr>
          <p:nvPr/>
        </p:nvSpPr>
        <p:spPr>
          <a:xfrm>
            <a:off x="272890" y="760322"/>
            <a:ext cx="10978001" cy="12437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20000"/>
              <a:buFont typeface="Wingdings" panose="05000000000000000000" pitchFamily="2" charset="2"/>
              <a:buChar char="§"/>
              <a:defRPr sz="2800" kern="1200">
                <a:solidFill>
                  <a:schemeClr val="tx1"/>
                </a:solidFill>
                <a:latin typeface="Bell MT" panose="02020503060305020303" pitchFamily="18" charset="0"/>
                <a:ea typeface="+mn-ea"/>
                <a:cs typeface="+mn-cs"/>
              </a:defRPr>
            </a:lvl1pPr>
            <a:lvl2pPr marL="685800" indent="-228600" algn="just" defTabSz="914400" rtl="0" eaLnBrk="1" latinLnBrk="0" hangingPunct="1">
              <a:lnSpc>
                <a:spcPct val="70000"/>
              </a:lnSpc>
              <a:spcBef>
                <a:spcPts val="600"/>
              </a:spcBef>
              <a:buClr>
                <a:srgbClr val="C00000"/>
              </a:buClr>
              <a:buSzPct val="120000"/>
              <a:buFont typeface="Wingdings" panose="05000000000000000000" pitchFamily="2" charset="2"/>
              <a:buChar char="§"/>
              <a:defRPr sz="2400" kern="1200">
                <a:solidFill>
                  <a:schemeClr val="tx1"/>
                </a:solidFill>
                <a:latin typeface="Bell MT" panose="02020503060305020303" pitchFamily="18" charset="0"/>
                <a:ea typeface="+mn-ea"/>
                <a:cs typeface="+mn-cs"/>
              </a:defRPr>
            </a:lvl2pPr>
            <a:lvl3pPr marL="11430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2000" kern="1200">
                <a:solidFill>
                  <a:schemeClr val="tx1"/>
                </a:solidFill>
                <a:latin typeface="Bell MT" panose="02020503060305020303" pitchFamily="18" charset="0"/>
                <a:ea typeface="+mn-ea"/>
                <a:cs typeface="+mn-cs"/>
              </a:defRPr>
            </a:lvl3pPr>
            <a:lvl4pPr marL="16002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4pPr>
            <a:lvl5pPr marL="20574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altLang="zh-CN" sz="2000" dirty="0"/>
          </a:p>
        </p:txBody>
      </p:sp>
      <p:pic>
        <p:nvPicPr>
          <p:cNvPr id="7" name="图片 6">
            <a:extLst>
              <a:ext uri="{FF2B5EF4-FFF2-40B4-BE49-F238E27FC236}">
                <a16:creationId xmlns:a16="http://schemas.microsoft.com/office/drawing/2014/main" id="{45B81110-080E-129C-C4D0-63BB8FF10963}"/>
              </a:ext>
            </a:extLst>
          </p:cNvPr>
          <p:cNvPicPr>
            <a:picLocks noChangeAspect="1"/>
          </p:cNvPicPr>
          <p:nvPr/>
        </p:nvPicPr>
        <p:blipFill>
          <a:blip r:embed="rId3"/>
          <a:stretch>
            <a:fillRect/>
          </a:stretch>
        </p:blipFill>
        <p:spPr>
          <a:xfrm>
            <a:off x="1539059" y="1938470"/>
            <a:ext cx="8445661" cy="2744750"/>
          </a:xfrm>
          <a:prstGeom prst="rect">
            <a:avLst/>
          </a:prstGeom>
        </p:spPr>
      </p:pic>
    </p:spTree>
    <p:extLst>
      <p:ext uri="{BB962C8B-B14F-4D97-AF65-F5344CB8AC3E}">
        <p14:creationId xmlns:p14="http://schemas.microsoft.com/office/powerpoint/2010/main" val="4075455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431008-52D9-40F3-B418-273CEC3D0CFE}"/>
              </a:ext>
            </a:extLst>
          </p:cNvPr>
          <p:cNvSpPr>
            <a:spLocks noGrp="1"/>
          </p:cNvSpPr>
          <p:nvPr>
            <p:ph type="title"/>
          </p:nvPr>
        </p:nvSpPr>
        <p:spPr/>
        <p:txBody>
          <a:bodyPr>
            <a:normAutofit/>
          </a:bodyPr>
          <a:lstStyle/>
          <a:p>
            <a:r>
              <a:rPr lang="zh-CN" altLang="en-US" sz="2800" b="1" dirty="0"/>
              <a:t>实验结果 </a:t>
            </a:r>
            <a:r>
              <a:rPr lang="en-US" altLang="zh-CN" sz="2800" b="1" dirty="0"/>
              <a:t>(Neural Transducer)</a:t>
            </a:r>
          </a:p>
        </p:txBody>
      </p:sp>
      <p:sp>
        <p:nvSpPr>
          <p:cNvPr id="4" name="日期占位符 3">
            <a:extLst>
              <a:ext uri="{FF2B5EF4-FFF2-40B4-BE49-F238E27FC236}">
                <a16:creationId xmlns:a16="http://schemas.microsoft.com/office/drawing/2014/main" id="{034C4FE4-0F03-4E07-A461-EABAA4901BB4}"/>
              </a:ext>
            </a:extLst>
          </p:cNvPr>
          <p:cNvSpPr>
            <a:spLocks noGrp="1"/>
          </p:cNvSpPr>
          <p:nvPr>
            <p:ph type="dt" sz="half" idx="10"/>
          </p:nvPr>
        </p:nvSpPr>
        <p:spPr/>
        <p:txBody>
          <a:bodyPr/>
          <a:lstStyle/>
          <a:p>
            <a:fld id="{5AE5EFF1-4930-4CA3-B25C-34F598C46406}" type="datetime1">
              <a:rPr lang="en-US" smtClean="0"/>
              <a:t>5/26/2022</a:t>
            </a:fld>
            <a:endParaRPr lang="en-US" dirty="0"/>
          </a:p>
        </p:txBody>
      </p:sp>
      <p:sp>
        <p:nvSpPr>
          <p:cNvPr id="5" name="页脚占位符 4">
            <a:extLst>
              <a:ext uri="{FF2B5EF4-FFF2-40B4-BE49-F238E27FC236}">
                <a16:creationId xmlns:a16="http://schemas.microsoft.com/office/drawing/2014/main" id="{7D6BB50D-0126-4418-9D79-4E63AA39A3EC}"/>
              </a:ext>
            </a:extLst>
          </p:cNvPr>
          <p:cNvSpPr>
            <a:spLocks noGrp="1"/>
          </p:cNvSpPr>
          <p:nvPr>
            <p:ph type="ftr" sz="quarter" idx="11"/>
          </p:nvPr>
        </p:nvSpPr>
        <p:spPr/>
        <p:txBody>
          <a:bodyPr/>
          <a:lstStyle/>
          <a:p>
            <a:r>
              <a:rPr lang="en-US" altLang="zh-CN" dirty="0"/>
              <a:t>Part II: LF-MMI for E2E speech recognition</a:t>
            </a:r>
          </a:p>
        </p:txBody>
      </p:sp>
      <p:sp>
        <p:nvSpPr>
          <p:cNvPr id="6" name="灯片编号占位符 5">
            <a:extLst>
              <a:ext uri="{FF2B5EF4-FFF2-40B4-BE49-F238E27FC236}">
                <a16:creationId xmlns:a16="http://schemas.microsoft.com/office/drawing/2014/main" id="{1A084E97-AFFA-44D4-B7AC-BC8579BC8293}"/>
              </a:ext>
            </a:extLst>
          </p:cNvPr>
          <p:cNvSpPr>
            <a:spLocks noGrp="1"/>
          </p:cNvSpPr>
          <p:nvPr>
            <p:ph type="sldNum" sz="quarter" idx="12"/>
          </p:nvPr>
        </p:nvSpPr>
        <p:spPr/>
        <p:txBody>
          <a:bodyPr/>
          <a:lstStyle/>
          <a:p>
            <a:fld id="{B7CBE8AE-9389-4E4D-966C-8642C3CA71EB}" type="slidenum">
              <a:rPr lang="en-US" smtClean="0"/>
              <a:t>12</a:t>
            </a:fld>
            <a:endParaRPr lang="en-US"/>
          </a:p>
        </p:txBody>
      </p:sp>
      <p:sp>
        <p:nvSpPr>
          <p:cNvPr id="43" name="内容占位符 2">
            <a:extLst>
              <a:ext uri="{FF2B5EF4-FFF2-40B4-BE49-F238E27FC236}">
                <a16:creationId xmlns:a16="http://schemas.microsoft.com/office/drawing/2014/main" id="{46A070DB-0504-4CE9-9957-B4E7581EC5DB}"/>
              </a:ext>
            </a:extLst>
          </p:cNvPr>
          <p:cNvSpPr txBox="1">
            <a:spLocks/>
          </p:cNvSpPr>
          <p:nvPr/>
        </p:nvSpPr>
        <p:spPr>
          <a:xfrm>
            <a:off x="272890" y="760322"/>
            <a:ext cx="10978001" cy="12437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20000"/>
              <a:buFont typeface="Wingdings" panose="05000000000000000000" pitchFamily="2" charset="2"/>
              <a:buChar char="§"/>
              <a:defRPr sz="2800" kern="1200">
                <a:solidFill>
                  <a:schemeClr val="tx1"/>
                </a:solidFill>
                <a:latin typeface="Bell MT" panose="02020503060305020303" pitchFamily="18" charset="0"/>
                <a:ea typeface="+mn-ea"/>
                <a:cs typeface="+mn-cs"/>
              </a:defRPr>
            </a:lvl1pPr>
            <a:lvl2pPr marL="685800" indent="-228600" algn="just" defTabSz="914400" rtl="0" eaLnBrk="1" latinLnBrk="0" hangingPunct="1">
              <a:lnSpc>
                <a:spcPct val="70000"/>
              </a:lnSpc>
              <a:spcBef>
                <a:spcPts val="600"/>
              </a:spcBef>
              <a:buClr>
                <a:srgbClr val="C00000"/>
              </a:buClr>
              <a:buSzPct val="120000"/>
              <a:buFont typeface="Wingdings" panose="05000000000000000000" pitchFamily="2" charset="2"/>
              <a:buChar char="§"/>
              <a:defRPr sz="2400" kern="1200">
                <a:solidFill>
                  <a:schemeClr val="tx1"/>
                </a:solidFill>
                <a:latin typeface="Bell MT" panose="02020503060305020303" pitchFamily="18" charset="0"/>
                <a:ea typeface="+mn-ea"/>
                <a:cs typeface="+mn-cs"/>
              </a:defRPr>
            </a:lvl2pPr>
            <a:lvl3pPr marL="11430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2000" kern="1200">
                <a:solidFill>
                  <a:schemeClr val="tx1"/>
                </a:solidFill>
                <a:latin typeface="Bell MT" panose="02020503060305020303" pitchFamily="18" charset="0"/>
                <a:ea typeface="+mn-ea"/>
                <a:cs typeface="+mn-cs"/>
              </a:defRPr>
            </a:lvl3pPr>
            <a:lvl4pPr marL="16002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4pPr>
            <a:lvl5pPr marL="20574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altLang="zh-CN" sz="2000" dirty="0"/>
          </a:p>
        </p:txBody>
      </p:sp>
      <p:pic>
        <p:nvPicPr>
          <p:cNvPr id="7" name="图片 6">
            <a:extLst>
              <a:ext uri="{FF2B5EF4-FFF2-40B4-BE49-F238E27FC236}">
                <a16:creationId xmlns:a16="http://schemas.microsoft.com/office/drawing/2014/main" id="{48537B81-E9E5-B937-B1F3-34EE60C6EB29}"/>
              </a:ext>
            </a:extLst>
          </p:cNvPr>
          <p:cNvPicPr>
            <a:picLocks noChangeAspect="1"/>
          </p:cNvPicPr>
          <p:nvPr/>
        </p:nvPicPr>
        <p:blipFill>
          <a:blip r:embed="rId3"/>
          <a:stretch>
            <a:fillRect/>
          </a:stretch>
        </p:blipFill>
        <p:spPr>
          <a:xfrm>
            <a:off x="2581154" y="1735098"/>
            <a:ext cx="6211746" cy="3295206"/>
          </a:xfrm>
          <a:prstGeom prst="rect">
            <a:avLst/>
          </a:prstGeom>
        </p:spPr>
      </p:pic>
    </p:spTree>
    <p:extLst>
      <p:ext uri="{BB962C8B-B14F-4D97-AF65-F5344CB8AC3E}">
        <p14:creationId xmlns:p14="http://schemas.microsoft.com/office/powerpoint/2010/main" val="3545247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F4A93081-DEF5-80FA-8107-3E457EE22AA1}"/>
              </a:ext>
            </a:extLst>
          </p:cNvPr>
          <p:cNvSpPr/>
          <p:nvPr/>
        </p:nvSpPr>
        <p:spPr>
          <a:xfrm>
            <a:off x="2727766" y="1074976"/>
            <a:ext cx="6068993" cy="96383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9F431008-52D9-40F3-B418-273CEC3D0CFE}"/>
              </a:ext>
            </a:extLst>
          </p:cNvPr>
          <p:cNvSpPr>
            <a:spLocks noGrp="1"/>
          </p:cNvSpPr>
          <p:nvPr>
            <p:ph type="title"/>
          </p:nvPr>
        </p:nvSpPr>
        <p:spPr/>
        <p:txBody>
          <a:bodyPr/>
          <a:lstStyle/>
          <a:p>
            <a:r>
              <a:rPr lang="zh-CN" altLang="en-US" dirty="0"/>
              <a:t>中文端到端识别系统融合词 </a:t>
            </a:r>
            <a:r>
              <a:rPr lang="en-US" altLang="zh-CN" dirty="0" err="1"/>
              <a:t>Ngram</a:t>
            </a:r>
            <a:r>
              <a:rPr lang="zh-CN" altLang="en-US" dirty="0"/>
              <a:t>在线解码</a:t>
            </a:r>
            <a:endParaRPr lang="en-US" altLang="zh-CN" dirty="0"/>
          </a:p>
        </p:txBody>
      </p:sp>
      <p:sp>
        <p:nvSpPr>
          <p:cNvPr id="4" name="日期占位符 3">
            <a:extLst>
              <a:ext uri="{FF2B5EF4-FFF2-40B4-BE49-F238E27FC236}">
                <a16:creationId xmlns:a16="http://schemas.microsoft.com/office/drawing/2014/main" id="{034C4FE4-0F03-4E07-A461-EABAA4901BB4}"/>
              </a:ext>
            </a:extLst>
          </p:cNvPr>
          <p:cNvSpPr>
            <a:spLocks noGrp="1"/>
          </p:cNvSpPr>
          <p:nvPr>
            <p:ph type="dt" sz="half" idx="10"/>
          </p:nvPr>
        </p:nvSpPr>
        <p:spPr/>
        <p:txBody>
          <a:bodyPr/>
          <a:lstStyle/>
          <a:p>
            <a:fld id="{5AE5EFF1-4930-4CA3-B25C-34F598C46406}" type="datetime1">
              <a:rPr lang="en-US" smtClean="0"/>
              <a:t>5/26/2022</a:t>
            </a:fld>
            <a:endParaRPr lang="en-US" dirty="0"/>
          </a:p>
        </p:txBody>
      </p:sp>
      <p:sp>
        <p:nvSpPr>
          <p:cNvPr id="5" name="页脚占位符 4">
            <a:extLst>
              <a:ext uri="{FF2B5EF4-FFF2-40B4-BE49-F238E27FC236}">
                <a16:creationId xmlns:a16="http://schemas.microsoft.com/office/drawing/2014/main" id="{7D6BB50D-0126-4418-9D79-4E63AA39A3EC}"/>
              </a:ext>
            </a:extLst>
          </p:cNvPr>
          <p:cNvSpPr>
            <a:spLocks noGrp="1"/>
          </p:cNvSpPr>
          <p:nvPr>
            <p:ph type="ftr" sz="quarter" idx="11"/>
          </p:nvPr>
        </p:nvSpPr>
        <p:spPr/>
        <p:txBody>
          <a:bodyPr/>
          <a:lstStyle/>
          <a:p>
            <a:r>
              <a:rPr lang="en-US" altLang="zh-CN" dirty="0"/>
              <a:t>Part II: Word </a:t>
            </a:r>
            <a:r>
              <a:rPr lang="en-US" altLang="zh-CN" dirty="0" err="1"/>
              <a:t>Ngram</a:t>
            </a:r>
            <a:r>
              <a:rPr lang="en-US" altLang="zh-CN" dirty="0"/>
              <a:t> for E2E ASR</a:t>
            </a:r>
          </a:p>
        </p:txBody>
      </p:sp>
      <p:sp>
        <p:nvSpPr>
          <p:cNvPr id="6" name="灯片编号占位符 5">
            <a:extLst>
              <a:ext uri="{FF2B5EF4-FFF2-40B4-BE49-F238E27FC236}">
                <a16:creationId xmlns:a16="http://schemas.microsoft.com/office/drawing/2014/main" id="{1A084E97-AFFA-44D4-B7AC-BC8579BC8293}"/>
              </a:ext>
            </a:extLst>
          </p:cNvPr>
          <p:cNvSpPr>
            <a:spLocks noGrp="1"/>
          </p:cNvSpPr>
          <p:nvPr>
            <p:ph type="sldNum" sz="quarter" idx="12"/>
          </p:nvPr>
        </p:nvSpPr>
        <p:spPr/>
        <p:txBody>
          <a:bodyPr/>
          <a:lstStyle/>
          <a:p>
            <a:fld id="{B7CBE8AE-9389-4E4D-966C-8642C3CA71EB}" type="slidenum">
              <a:rPr lang="en-US" smtClean="0"/>
              <a:t>13</a:t>
            </a:fld>
            <a:endParaRPr lang="en-US"/>
          </a:p>
        </p:txBody>
      </p:sp>
      <p:sp>
        <p:nvSpPr>
          <p:cNvPr id="10" name="文本框 9">
            <a:extLst>
              <a:ext uri="{FF2B5EF4-FFF2-40B4-BE49-F238E27FC236}">
                <a16:creationId xmlns:a16="http://schemas.microsoft.com/office/drawing/2014/main" id="{7273FBA1-EC7B-442C-A155-F739DDF4D292}"/>
              </a:ext>
            </a:extLst>
          </p:cNvPr>
          <p:cNvSpPr txBox="1"/>
          <p:nvPr/>
        </p:nvSpPr>
        <p:spPr>
          <a:xfrm>
            <a:off x="0" y="6193178"/>
            <a:ext cx="11312236" cy="307777"/>
          </a:xfrm>
          <a:prstGeom prst="rect">
            <a:avLst/>
          </a:prstGeom>
          <a:noFill/>
        </p:spPr>
        <p:txBody>
          <a:bodyPr wrap="square" rtlCol="0">
            <a:spAutoFit/>
          </a:bodyPr>
          <a:lstStyle/>
          <a:p>
            <a:r>
              <a:rPr lang="en-US" altLang="zh-CN" sz="1400" dirty="0">
                <a:latin typeface="Bell MT" panose="02020503060305020303" pitchFamily="18" charset="0"/>
              </a:rPr>
              <a:t>J. Tian, </a:t>
            </a:r>
            <a:r>
              <a:rPr lang="en-US" altLang="zh-CN" sz="1400" dirty="0" err="1">
                <a:latin typeface="Bell MT" panose="02020503060305020303" pitchFamily="18" charset="0"/>
              </a:rPr>
              <a:t>Jianwei</a:t>
            </a:r>
            <a:r>
              <a:rPr lang="en-US" altLang="zh-CN" sz="1400" dirty="0">
                <a:latin typeface="Bell MT" panose="02020503060305020303" pitchFamily="18" charset="0"/>
              </a:rPr>
              <a:t> Yu, et. al., Improving Mandarin End-to-End Speech Recognition with Word N-gram Language Model, accepted in SPL</a:t>
            </a:r>
          </a:p>
        </p:txBody>
      </p:sp>
      <p:sp>
        <p:nvSpPr>
          <p:cNvPr id="3" name="文本框 2">
            <a:extLst>
              <a:ext uri="{FF2B5EF4-FFF2-40B4-BE49-F238E27FC236}">
                <a16:creationId xmlns:a16="http://schemas.microsoft.com/office/drawing/2014/main" id="{064CA15D-9CF1-3E92-CB1B-D30F3027531E}"/>
              </a:ext>
            </a:extLst>
          </p:cNvPr>
          <p:cNvSpPr txBox="1"/>
          <p:nvPr/>
        </p:nvSpPr>
        <p:spPr>
          <a:xfrm>
            <a:off x="2866664" y="1074976"/>
            <a:ext cx="5397183" cy="880947"/>
          </a:xfrm>
          <a:prstGeom prst="rect">
            <a:avLst/>
          </a:prstGeom>
          <a:noFill/>
        </p:spPr>
        <p:txBody>
          <a:bodyPr wrap="none" rtlCol="0">
            <a:spAutoFit/>
          </a:bodyPr>
          <a:lstStyle/>
          <a:p>
            <a:pPr>
              <a:lnSpc>
                <a:spcPct val="150000"/>
              </a:lnSpc>
            </a:pPr>
            <a:r>
              <a:rPr lang="en-US" altLang="zh-CN" dirty="0"/>
              <a:t>Reference: </a:t>
            </a:r>
            <a:r>
              <a:rPr lang="zh-CN" altLang="en-US" dirty="0"/>
              <a:t>三</a:t>
            </a:r>
            <a:r>
              <a:rPr lang="zh-CN" altLang="en-US" b="1" dirty="0">
                <a:solidFill>
                  <a:srgbClr val="FF0000"/>
                </a:solidFill>
              </a:rPr>
              <a:t>音素</a:t>
            </a:r>
            <a:r>
              <a:rPr lang="zh-CN" altLang="en-US" dirty="0"/>
              <a:t>状态绑定在传统语音识别中很重要</a:t>
            </a:r>
            <a:endParaRPr lang="en-US" altLang="zh-CN" dirty="0"/>
          </a:p>
          <a:p>
            <a:pPr>
              <a:lnSpc>
                <a:spcPct val="150000"/>
              </a:lnSpc>
            </a:pPr>
            <a:r>
              <a:rPr lang="zh-CN" altLang="en-US" dirty="0"/>
              <a:t>识别结果</a:t>
            </a:r>
            <a:r>
              <a:rPr lang="en-US" altLang="zh-CN" dirty="0"/>
              <a:t>: </a:t>
            </a:r>
            <a:r>
              <a:rPr lang="zh-CN" altLang="en-US" dirty="0"/>
              <a:t>三</a:t>
            </a:r>
            <a:r>
              <a:rPr lang="zh-CN" altLang="en-US" b="1" dirty="0">
                <a:solidFill>
                  <a:srgbClr val="0070C0"/>
                </a:solidFill>
              </a:rPr>
              <a:t>因素</a:t>
            </a:r>
            <a:r>
              <a:rPr lang="zh-CN" altLang="en-US" dirty="0"/>
              <a:t>状态绑定在传统语音识别中很重要</a:t>
            </a:r>
          </a:p>
        </p:txBody>
      </p:sp>
      <p:sp>
        <p:nvSpPr>
          <p:cNvPr id="29" name="内容占位符 2">
            <a:extLst>
              <a:ext uri="{FF2B5EF4-FFF2-40B4-BE49-F238E27FC236}">
                <a16:creationId xmlns:a16="http://schemas.microsoft.com/office/drawing/2014/main" id="{2D9DB090-ABE6-0B62-46B0-1DFC5A089E83}"/>
              </a:ext>
            </a:extLst>
          </p:cNvPr>
          <p:cNvSpPr txBox="1">
            <a:spLocks/>
          </p:cNvSpPr>
          <p:nvPr/>
        </p:nvSpPr>
        <p:spPr>
          <a:xfrm>
            <a:off x="531778" y="2407759"/>
            <a:ext cx="8917021" cy="21333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C00000"/>
              </a:buClr>
              <a:buSzPct val="120000"/>
              <a:buFont typeface="Wingdings" panose="05000000000000000000" pitchFamily="2" charset="2"/>
              <a:buChar char="§"/>
              <a:defRPr sz="2800" kern="1200">
                <a:solidFill>
                  <a:schemeClr val="tx1"/>
                </a:solidFill>
                <a:latin typeface="Bell MT" panose="02020503060305020303" pitchFamily="18" charset="0"/>
                <a:ea typeface="+mn-ea"/>
                <a:cs typeface="+mn-cs"/>
              </a:defRPr>
            </a:lvl1pPr>
            <a:lvl2pPr marL="685800" indent="-228600" algn="just" defTabSz="914400" rtl="0" eaLnBrk="1" latinLnBrk="0" hangingPunct="1">
              <a:lnSpc>
                <a:spcPct val="70000"/>
              </a:lnSpc>
              <a:spcBef>
                <a:spcPts val="600"/>
              </a:spcBef>
              <a:buClr>
                <a:srgbClr val="C00000"/>
              </a:buClr>
              <a:buSzPct val="120000"/>
              <a:buFont typeface="Wingdings" panose="05000000000000000000" pitchFamily="2" charset="2"/>
              <a:buChar char="§"/>
              <a:defRPr sz="2400" kern="1200">
                <a:solidFill>
                  <a:schemeClr val="tx1"/>
                </a:solidFill>
                <a:latin typeface="Bell MT" panose="02020503060305020303" pitchFamily="18" charset="0"/>
                <a:ea typeface="+mn-ea"/>
                <a:cs typeface="+mn-cs"/>
              </a:defRPr>
            </a:lvl2pPr>
            <a:lvl3pPr marL="11430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2000" kern="1200">
                <a:solidFill>
                  <a:schemeClr val="tx1"/>
                </a:solidFill>
                <a:latin typeface="Bell MT" panose="02020503060305020303" pitchFamily="18" charset="0"/>
                <a:ea typeface="+mn-ea"/>
                <a:cs typeface="+mn-cs"/>
              </a:defRPr>
            </a:lvl3pPr>
            <a:lvl4pPr marL="16002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4pPr>
            <a:lvl5pPr marL="20574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t>中文语音识别中同音词替换问题在中文语音错误中占据相当大的比重</a:t>
            </a:r>
            <a:endParaRPr lang="en-US" altLang="zh-CN" sz="2000" dirty="0"/>
          </a:p>
          <a:p>
            <a:r>
              <a:rPr lang="zh-CN" altLang="en-US" sz="2000" dirty="0"/>
              <a:t>中文里发音和表意通常由中文词决定</a:t>
            </a:r>
            <a:endParaRPr lang="en-US" altLang="zh-CN" sz="2000" dirty="0"/>
          </a:p>
          <a:p>
            <a:r>
              <a:rPr lang="zh-CN" altLang="en-US" sz="2000" dirty="0"/>
              <a:t>现阶段绝大部分端到端语音识别系统都使用字作为输出单元</a:t>
            </a:r>
            <a:endParaRPr lang="en-US" altLang="zh-CN" sz="2000" dirty="0"/>
          </a:p>
          <a:p>
            <a:r>
              <a:rPr lang="zh-CN" altLang="en-US" sz="2000" dirty="0"/>
              <a:t>将词信息重新引入中文端到端系统之中</a:t>
            </a:r>
            <a:r>
              <a:rPr lang="en-US" altLang="zh-CN" sz="2000" dirty="0"/>
              <a:t> - Word </a:t>
            </a:r>
            <a:r>
              <a:rPr lang="en-US" altLang="zh-CN" sz="2000" dirty="0" err="1"/>
              <a:t>Ngram</a:t>
            </a:r>
            <a:endParaRPr lang="en-US" altLang="zh-CN" sz="2000" dirty="0"/>
          </a:p>
          <a:p>
            <a:r>
              <a:rPr lang="zh-CN" altLang="en-US" sz="2000" dirty="0"/>
              <a:t>端到端语音识别对于特定</a:t>
            </a:r>
            <a:r>
              <a:rPr lang="en-US" altLang="zh-CN" sz="2000" dirty="0"/>
              <a:t>domain</a:t>
            </a:r>
            <a:r>
              <a:rPr lang="zh-CN" altLang="en-US" sz="2000" dirty="0"/>
              <a:t>进行快速自适应和定制化</a:t>
            </a:r>
            <a:endParaRPr lang="en-US" altLang="zh-CN" sz="2000" dirty="0"/>
          </a:p>
          <a:p>
            <a:endParaRPr lang="en-US" altLang="zh-CN" sz="2000" dirty="0"/>
          </a:p>
          <a:p>
            <a:endParaRPr lang="en-US" altLang="zh-CN" sz="2000" dirty="0"/>
          </a:p>
        </p:txBody>
      </p:sp>
    </p:spTree>
    <p:extLst>
      <p:ext uri="{BB962C8B-B14F-4D97-AF65-F5344CB8AC3E}">
        <p14:creationId xmlns:p14="http://schemas.microsoft.com/office/powerpoint/2010/main" val="3299606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431008-52D9-40F3-B418-273CEC3D0CFE}"/>
              </a:ext>
            </a:extLst>
          </p:cNvPr>
          <p:cNvSpPr>
            <a:spLocks noGrp="1"/>
          </p:cNvSpPr>
          <p:nvPr>
            <p:ph type="title"/>
          </p:nvPr>
        </p:nvSpPr>
        <p:spPr/>
        <p:txBody>
          <a:bodyPr/>
          <a:lstStyle/>
          <a:p>
            <a:r>
              <a:rPr lang="zh-CN" altLang="en-US" dirty="0"/>
              <a:t>中文端到端识别系统融合词 </a:t>
            </a:r>
            <a:r>
              <a:rPr lang="en-US" altLang="zh-CN" dirty="0" err="1"/>
              <a:t>Ngram</a:t>
            </a:r>
            <a:r>
              <a:rPr lang="zh-CN" altLang="en-US" dirty="0"/>
              <a:t>在线解码</a:t>
            </a:r>
            <a:endParaRPr lang="en-US" altLang="zh-CN" dirty="0"/>
          </a:p>
        </p:txBody>
      </p:sp>
      <p:sp>
        <p:nvSpPr>
          <p:cNvPr id="4" name="日期占位符 3">
            <a:extLst>
              <a:ext uri="{FF2B5EF4-FFF2-40B4-BE49-F238E27FC236}">
                <a16:creationId xmlns:a16="http://schemas.microsoft.com/office/drawing/2014/main" id="{034C4FE4-0F03-4E07-A461-EABAA4901BB4}"/>
              </a:ext>
            </a:extLst>
          </p:cNvPr>
          <p:cNvSpPr>
            <a:spLocks noGrp="1"/>
          </p:cNvSpPr>
          <p:nvPr>
            <p:ph type="dt" sz="half" idx="10"/>
          </p:nvPr>
        </p:nvSpPr>
        <p:spPr/>
        <p:txBody>
          <a:bodyPr/>
          <a:lstStyle/>
          <a:p>
            <a:fld id="{5AE5EFF1-4930-4CA3-B25C-34F598C46406}" type="datetime1">
              <a:rPr lang="en-US" smtClean="0"/>
              <a:t>5/27/2022</a:t>
            </a:fld>
            <a:endParaRPr lang="en-US" dirty="0"/>
          </a:p>
        </p:txBody>
      </p:sp>
      <p:sp>
        <p:nvSpPr>
          <p:cNvPr id="5" name="页脚占位符 4">
            <a:extLst>
              <a:ext uri="{FF2B5EF4-FFF2-40B4-BE49-F238E27FC236}">
                <a16:creationId xmlns:a16="http://schemas.microsoft.com/office/drawing/2014/main" id="{7D6BB50D-0126-4418-9D79-4E63AA39A3EC}"/>
              </a:ext>
            </a:extLst>
          </p:cNvPr>
          <p:cNvSpPr>
            <a:spLocks noGrp="1"/>
          </p:cNvSpPr>
          <p:nvPr>
            <p:ph type="ftr" sz="quarter" idx="11"/>
          </p:nvPr>
        </p:nvSpPr>
        <p:spPr/>
        <p:txBody>
          <a:bodyPr/>
          <a:lstStyle/>
          <a:p>
            <a:r>
              <a:rPr lang="en-US" altLang="zh-CN" dirty="0"/>
              <a:t>Part II: Word </a:t>
            </a:r>
            <a:r>
              <a:rPr lang="en-US" altLang="zh-CN" dirty="0" err="1"/>
              <a:t>Ngram</a:t>
            </a:r>
            <a:r>
              <a:rPr lang="en-US" altLang="zh-CN" dirty="0"/>
              <a:t> for E2E ASR</a:t>
            </a:r>
          </a:p>
        </p:txBody>
      </p:sp>
      <p:sp>
        <p:nvSpPr>
          <p:cNvPr id="6" name="灯片编号占位符 5">
            <a:extLst>
              <a:ext uri="{FF2B5EF4-FFF2-40B4-BE49-F238E27FC236}">
                <a16:creationId xmlns:a16="http://schemas.microsoft.com/office/drawing/2014/main" id="{1A084E97-AFFA-44D4-B7AC-BC8579BC8293}"/>
              </a:ext>
            </a:extLst>
          </p:cNvPr>
          <p:cNvSpPr>
            <a:spLocks noGrp="1"/>
          </p:cNvSpPr>
          <p:nvPr>
            <p:ph type="sldNum" sz="quarter" idx="12"/>
          </p:nvPr>
        </p:nvSpPr>
        <p:spPr/>
        <p:txBody>
          <a:bodyPr/>
          <a:lstStyle/>
          <a:p>
            <a:fld id="{B7CBE8AE-9389-4E4D-966C-8642C3CA71EB}" type="slidenum">
              <a:rPr lang="en-US" smtClean="0"/>
              <a:t>14</a:t>
            </a:fld>
            <a:endParaRPr lang="en-US"/>
          </a:p>
        </p:txBody>
      </p:sp>
      <p:grpSp>
        <p:nvGrpSpPr>
          <p:cNvPr id="60" name="组合 59">
            <a:extLst>
              <a:ext uri="{FF2B5EF4-FFF2-40B4-BE49-F238E27FC236}">
                <a16:creationId xmlns:a16="http://schemas.microsoft.com/office/drawing/2014/main" id="{3ACE0940-5AAB-D21B-EF23-D0E6552EB1FD}"/>
              </a:ext>
            </a:extLst>
          </p:cNvPr>
          <p:cNvGrpSpPr/>
          <p:nvPr/>
        </p:nvGrpSpPr>
        <p:grpSpPr>
          <a:xfrm>
            <a:off x="186462" y="818616"/>
            <a:ext cx="5055587" cy="1767640"/>
            <a:chOff x="343624" y="1013101"/>
            <a:chExt cx="5055587" cy="1767640"/>
          </a:xfrm>
        </p:grpSpPr>
        <p:sp>
          <p:nvSpPr>
            <p:cNvPr id="30" name="矩形: 圆角 29">
              <a:extLst>
                <a:ext uri="{FF2B5EF4-FFF2-40B4-BE49-F238E27FC236}">
                  <a16:creationId xmlns:a16="http://schemas.microsoft.com/office/drawing/2014/main" id="{E97D87B2-6B89-2EBD-7E74-13A2C565043B}"/>
                </a:ext>
              </a:extLst>
            </p:cNvPr>
            <p:cNvSpPr/>
            <p:nvPr/>
          </p:nvSpPr>
          <p:spPr>
            <a:xfrm>
              <a:off x="343624" y="1013101"/>
              <a:ext cx="5055587" cy="176764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B9637639-9B9A-CA8F-9EDA-87A1FF69C2AD}"/>
                </a:ext>
              </a:extLst>
            </p:cNvPr>
            <p:cNvSpPr txBox="1"/>
            <p:nvPr/>
          </p:nvSpPr>
          <p:spPr>
            <a:xfrm>
              <a:off x="644325" y="1030944"/>
              <a:ext cx="3552447" cy="465448"/>
            </a:xfrm>
            <a:prstGeom prst="rect">
              <a:avLst/>
            </a:prstGeom>
            <a:noFill/>
          </p:spPr>
          <p:txBody>
            <a:bodyPr wrap="none" rtlCol="0">
              <a:spAutoFit/>
            </a:bodyPr>
            <a:lstStyle/>
            <a:p>
              <a:pPr>
                <a:lnSpc>
                  <a:spcPct val="150000"/>
                </a:lnSpc>
              </a:pPr>
              <a:r>
                <a:rPr lang="en-US" altLang="zh-CN" dirty="0"/>
                <a:t>Partial Hypothesis:</a:t>
              </a:r>
              <a:r>
                <a:rPr lang="zh-CN" altLang="en-US" dirty="0"/>
                <a:t>三</a:t>
              </a:r>
              <a:r>
                <a:rPr lang="zh-CN" altLang="en-US" b="1" dirty="0">
                  <a:solidFill>
                    <a:srgbClr val="FF0000"/>
                  </a:solidFill>
                </a:rPr>
                <a:t>音素</a:t>
              </a:r>
              <a:r>
                <a:rPr lang="zh-CN" altLang="en-US" dirty="0"/>
                <a:t>状态绑定</a:t>
              </a:r>
              <a:endParaRPr lang="en-US" altLang="zh-CN" dirty="0"/>
            </a:p>
          </p:txBody>
        </p:sp>
        <p:sp>
          <p:nvSpPr>
            <p:cNvPr id="35" name="文本框 34">
              <a:extLst>
                <a:ext uri="{FF2B5EF4-FFF2-40B4-BE49-F238E27FC236}">
                  <a16:creationId xmlns:a16="http://schemas.microsoft.com/office/drawing/2014/main" id="{25E4665B-56F1-9319-7B83-3074F419B9B6}"/>
                </a:ext>
              </a:extLst>
            </p:cNvPr>
            <p:cNvSpPr txBox="1"/>
            <p:nvPr/>
          </p:nvSpPr>
          <p:spPr>
            <a:xfrm>
              <a:off x="644324" y="1427424"/>
              <a:ext cx="2724528" cy="465448"/>
            </a:xfrm>
            <a:prstGeom prst="rect">
              <a:avLst/>
            </a:prstGeom>
            <a:noFill/>
          </p:spPr>
          <p:txBody>
            <a:bodyPr wrap="none" rtlCol="0">
              <a:spAutoFit/>
            </a:bodyPr>
            <a:lstStyle/>
            <a:p>
              <a:pPr>
                <a:lnSpc>
                  <a:spcPct val="150000"/>
                </a:lnSpc>
              </a:pPr>
              <a:r>
                <a:rPr lang="en-US" altLang="zh-CN" dirty="0"/>
                <a:t>Parser 1: </a:t>
              </a:r>
              <a:r>
                <a:rPr lang="zh-CN" altLang="en-US" dirty="0"/>
                <a:t>三</a:t>
              </a:r>
              <a:r>
                <a:rPr lang="zh-CN" altLang="en-US" b="1" dirty="0">
                  <a:solidFill>
                    <a:srgbClr val="FF0000"/>
                  </a:solidFill>
                </a:rPr>
                <a:t>音素 </a:t>
              </a:r>
              <a:r>
                <a:rPr lang="zh-CN" altLang="en-US" dirty="0"/>
                <a:t>状态绑定</a:t>
              </a:r>
              <a:endParaRPr lang="en-US" altLang="zh-CN" dirty="0"/>
            </a:p>
          </p:txBody>
        </p:sp>
        <p:sp>
          <p:nvSpPr>
            <p:cNvPr id="39" name="文本框 38">
              <a:extLst>
                <a:ext uri="{FF2B5EF4-FFF2-40B4-BE49-F238E27FC236}">
                  <a16:creationId xmlns:a16="http://schemas.microsoft.com/office/drawing/2014/main" id="{A8C65036-C72D-4AF5-E7B3-B71F0BB0FE17}"/>
                </a:ext>
              </a:extLst>
            </p:cNvPr>
            <p:cNvSpPr txBox="1"/>
            <p:nvPr/>
          </p:nvSpPr>
          <p:spPr>
            <a:xfrm>
              <a:off x="644323" y="1823904"/>
              <a:ext cx="2777427" cy="465448"/>
            </a:xfrm>
            <a:prstGeom prst="rect">
              <a:avLst/>
            </a:prstGeom>
            <a:noFill/>
          </p:spPr>
          <p:txBody>
            <a:bodyPr wrap="none" rtlCol="0">
              <a:spAutoFit/>
            </a:bodyPr>
            <a:lstStyle/>
            <a:p>
              <a:pPr>
                <a:lnSpc>
                  <a:spcPct val="150000"/>
                </a:lnSpc>
              </a:pPr>
              <a:r>
                <a:rPr lang="en-US" altLang="zh-CN" dirty="0"/>
                <a:t>Parser 2: </a:t>
              </a:r>
              <a:r>
                <a:rPr lang="zh-CN" altLang="en-US" dirty="0"/>
                <a:t>三 </a:t>
              </a:r>
              <a:r>
                <a:rPr lang="zh-CN" altLang="en-US" b="1" dirty="0">
                  <a:solidFill>
                    <a:srgbClr val="FF0000"/>
                  </a:solidFill>
                </a:rPr>
                <a:t>音素 </a:t>
              </a:r>
              <a:r>
                <a:rPr lang="zh-CN" altLang="en-US" dirty="0"/>
                <a:t>状态绑定</a:t>
              </a:r>
              <a:endParaRPr lang="en-US" altLang="zh-CN" dirty="0"/>
            </a:p>
          </p:txBody>
        </p:sp>
        <p:sp>
          <p:nvSpPr>
            <p:cNvPr id="40" name="文本框 39">
              <a:extLst>
                <a:ext uri="{FF2B5EF4-FFF2-40B4-BE49-F238E27FC236}">
                  <a16:creationId xmlns:a16="http://schemas.microsoft.com/office/drawing/2014/main" id="{B1CD6D45-BA05-8410-150D-5BB91B5359DB}"/>
                </a:ext>
              </a:extLst>
            </p:cNvPr>
            <p:cNvSpPr txBox="1"/>
            <p:nvPr/>
          </p:nvSpPr>
          <p:spPr>
            <a:xfrm>
              <a:off x="644323" y="2218428"/>
              <a:ext cx="2830327" cy="465448"/>
            </a:xfrm>
            <a:prstGeom prst="rect">
              <a:avLst/>
            </a:prstGeom>
            <a:noFill/>
          </p:spPr>
          <p:txBody>
            <a:bodyPr wrap="none" rtlCol="0">
              <a:spAutoFit/>
            </a:bodyPr>
            <a:lstStyle/>
            <a:p>
              <a:pPr>
                <a:lnSpc>
                  <a:spcPct val="150000"/>
                </a:lnSpc>
              </a:pPr>
              <a:r>
                <a:rPr lang="en-US" altLang="zh-CN" dirty="0"/>
                <a:t>Parser 3: </a:t>
              </a:r>
              <a:r>
                <a:rPr lang="zh-CN" altLang="en-US" dirty="0"/>
                <a:t>三 </a:t>
              </a:r>
              <a:r>
                <a:rPr lang="zh-CN" altLang="en-US" b="1" dirty="0">
                  <a:solidFill>
                    <a:srgbClr val="FF0000"/>
                  </a:solidFill>
                </a:rPr>
                <a:t>音 素 </a:t>
              </a:r>
              <a:r>
                <a:rPr lang="zh-CN" altLang="en-US" dirty="0"/>
                <a:t>状态绑定</a:t>
              </a:r>
              <a:endParaRPr lang="en-US" altLang="zh-CN" dirty="0"/>
            </a:p>
          </p:txBody>
        </p:sp>
      </p:grpSp>
      <p:sp>
        <p:nvSpPr>
          <p:cNvPr id="41" name="内容占位符 2">
            <a:extLst>
              <a:ext uri="{FF2B5EF4-FFF2-40B4-BE49-F238E27FC236}">
                <a16:creationId xmlns:a16="http://schemas.microsoft.com/office/drawing/2014/main" id="{B7CE4B39-7C42-A3F8-E409-FB455CFFA3F7}"/>
              </a:ext>
            </a:extLst>
          </p:cNvPr>
          <p:cNvSpPr txBox="1">
            <a:spLocks/>
          </p:cNvSpPr>
          <p:nvPr/>
        </p:nvSpPr>
        <p:spPr>
          <a:xfrm>
            <a:off x="5442274" y="1021684"/>
            <a:ext cx="7636811" cy="8462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C00000"/>
              </a:buClr>
              <a:buSzPct val="120000"/>
              <a:buFont typeface="Wingdings" panose="05000000000000000000" pitchFamily="2" charset="2"/>
              <a:buChar char="§"/>
              <a:defRPr sz="2800" kern="1200">
                <a:solidFill>
                  <a:schemeClr val="tx1"/>
                </a:solidFill>
                <a:latin typeface="Bell MT" panose="02020503060305020303" pitchFamily="18" charset="0"/>
                <a:ea typeface="+mn-ea"/>
                <a:cs typeface="+mn-cs"/>
              </a:defRPr>
            </a:lvl1pPr>
            <a:lvl2pPr marL="685800" indent="-228600" algn="just" defTabSz="914400" rtl="0" eaLnBrk="1" latinLnBrk="0" hangingPunct="1">
              <a:lnSpc>
                <a:spcPct val="70000"/>
              </a:lnSpc>
              <a:spcBef>
                <a:spcPts val="600"/>
              </a:spcBef>
              <a:buClr>
                <a:srgbClr val="C00000"/>
              </a:buClr>
              <a:buSzPct val="120000"/>
              <a:buFont typeface="Wingdings" panose="05000000000000000000" pitchFamily="2" charset="2"/>
              <a:buChar char="§"/>
              <a:defRPr sz="2400" kern="1200">
                <a:solidFill>
                  <a:schemeClr val="tx1"/>
                </a:solidFill>
                <a:latin typeface="Bell MT" panose="02020503060305020303" pitchFamily="18" charset="0"/>
                <a:ea typeface="+mn-ea"/>
                <a:cs typeface="+mn-cs"/>
              </a:defRPr>
            </a:lvl2pPr>
            <a:lvl3pPr marL="11430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2000" kern="1200">
                <a:solidFill>
                  <a:schemeClr val="tx1"/>
                </a:solidFill>
                <a:latin typeface="Bell MT" panose="02020503060305020303" pitchFamily="18" charset="0"/>
                <a:ea typeface="+mn-ea"/>
                <a:cs typeface="+mn-cs"/>
              </a:defRPr>
            </a:lvl3pPr>
            <a:lvl4pPr marL="16002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4pPr>
            <a:lvl5pPr marL="20574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t>中文端到端语音识别系统解码时无法预测词边界</a:t>
            </a:r>
            <a:endParaRPr lang="en-US" altLang="zh-CN" sz="2000" dirty="0"/>
          </a:p>
          <a:p>
            <a:r>
              <a:rPr lang="zh-CN" altLang="en-US" sz="2000" dirty="0"/>
              <a:t>对中文字序列分词天然是多解问题</a:t>
            </a:r>
            <a:endParaRPr lang="en-US" altLang="zh-CN" sz="2000" dirty="0"/>
          </a:p>
        </p:txBody>
      </p:sp>
      <p:pic>
        <p:nvPicPr>
          <p:cNvPr id="8" name="图片 7">
            <a:extLst>
              <a:ext uri="{FF2B5EF4-FFF2-40B4-BE49-F238E27FC236}">
                <a16:creationId xmlns:a16="http://schemas.microsoft.com/office/drawing/2014/main" id="{D33CA507-F3DA-38EA-809A-06D40943AC6E}"/>
              </a:ext>
            </a:extLst>
          </p:cNvPr>
          <p:cNvPicPr>
            <a:picLocks noChangeAspect="1"/>
          </p:cNvPicPr>
          <p:nvPr/>
        </p:nvPicPr>
        <p:blipFill>
          <a:blip r:embed="rId3"/>
          <a:stretch>
            <a:fillRect/>
          </a:stretch>
        </p:blipFill>
        <p:spPr>
          <a:xfrm>
            <a:off x="4130949" y="2973824"/>
            <a:ext cx="4260524" cy="1971368"/>
          </a:xfrm>
          <a:prstGeom prst="rect">
            <a:avLst/>
          </a:prstGeom>
          <a:ln>
            <a:noFill/>
          </a:ln>
        </p:spPr>
      </p:pic>
      <p:sp>
        <p:nvSpPr>
          <p:cNvPr id="11" name="文本框 10">
            <a:extLst>
              <a:ext uri="{FF2B5EF4-FFF2-40B4-BE49-F238E27FC236}">
                <a16:creationId xmlns:a16="http://schemas.microsoft.com/office/drawing/2014/main" id="{EE9D2CE1-4677-8BEE-D7D9-0485A282E840}"/>
              </a:ext>
            </a:extLst>
          </p:cNvPr>
          <p:cNvSpPr txBox="1"/>
          <p:nvPr/>
        </p:nvSpPr>
        <p:spPr>
          <a:xfrm>
            <a:off x="252961" y="3546321"/>
            <a:ext cx="3195105" cy="369332"/>
          </a:xfrm>
          <a:prstGeom prst="rect">
            <a:avLst/>
          </a:prstGeom>
          <a:noFill/>
        </p:spPr>
        <p:txBody>
          <a:bodyPr wrap="none" rtlCol="0">
            <a:spAutoFit/>
          </a:bodyPr>
          <a:lstStyle/>
          <a:p>
            <a:r>
              <a:rPr lang="zh-CN" altLang="en-US" dirty="0"/>
              <a:t>词表</a:t>
            </a:r>
            <a:r>
              <a:rPr lang="en-US" altLang="zh-CN" dirty="0"/>
              <a:t>: {</a:t>
            </a:r>
            <a:r>
              <a:rPr lang="zh-CN" altLang="en-US" dirty="0"/>
              <a:t>三音素</a:t>
            </a:r>
            <a:r>
              <a:rPr lang="en-US" altLang="zh-CN" dirty="0"/>
              <a:t>, </a:t>
            </a:r>
            <a:r>
              <a:rPr lang="zh-CN" altLang="en-US" dirty="0"/>
              <a:t>音素</a:t>
            </a:r>
            <a:r>
              <a:rPr lang="en-US" altLang="zh-CN" dirty="0"/>
              <a:t>,</a:t>
            </a:r>
            <a:r>
              <a:rPr lang="zh-CN" altLang="en-US" dirty="0"/>
              <a:t> 三</a:t>
            </a:r>
            <a:r>
              <a:rPr lang="en-US" altLang="zh-CN" dirty="0"/>
              <a:t>,</a:t>
            </a:r>
            <a:r>
              <a:rPr lang="zh-CN" altLang="en-US" dirty="0"/>
              <a:t> 音</a:t>
            </a:r>
            <a:r>
              <a:rPr lang="en-US" altLang="zh-CN" dirty="0"/>
              <a:t>,</a:t>
            </a:r>
            <a:r>
              <a:rPr lang="zh-CN" altLang="en-US" dirty="0"/>
              <a:t> 素</a:t>
            </a:r>
            <a:r>
              <a:rPr lang="en-US" altLang="zh-CN" dirty="0"/>
              <a:t>}</a:t>
            </a:r>
            <a:endParaRPr lang="zh-CN" altLang="en-US" dirty="0"/>
          </a:p>
        </p:txBody>
      </p:sp>
      <p:sp>
        <p:nvSpPr>
          <p:cNvPr id="46" name="文本框 45">
            <a:extLst>
              <a:ext uri="{FF2B5EF4-FFF2-40B4-BE49-F238E27FC236}">
                <a16:creationId xmlns:a16="http://schemas.microsoft.com/office/drawing/2014/main" id="{CE859301-1493-883E-5544-B93130932730}"/>
              </a:ext>
            </a:extLst>
          </p:cNvPr>
          <p:cNvSpPr txBox="1"/>
          <p:nvPr/>
        </p:nvSpPr>
        <p:spPr>
          <a:xfrm>
            <a:off x="252961" y="3972305"/>
            <a:ext cx="3547568" cy="369332"/>
          </a:xfrm>
          <a:prstGeom prst="rect">
            <a:avLst/>
          </a:prstGeom>
          <a:noFill/>
        </p:spPr>
        <p:txBody>
          <a:bodyPr wrap="square">
            <a:spAutoFit/>
          </a:bodyPr>
          <a:lstStyle/>
          <a:p>
            <a:r>
              <a:rPr lang="zh-CN" altLang="en-US" dirty="0"/>
              <a:t>解码产生的字序列</a:t>
            </a:r>
            <a:r>
              <a:rPr lang="en-US" altLang="zh-CN" dirty="0"/>
              <a:t>: </a:t>
            </a:r>
            <a:r>
              <a:rPr lang="zh-CN" altLang="en-US" dirty="0"/>
              <a:t>三 音 </a:t>
            </a:r>
            <a:r>
              <a:rPr lang="zh-CN" altLang="en-US" dirty="0">
                <a:solidFill>
                  <a:srgbClr val="FF0000"/>
                </a:solidFill>
              </a:rPr>
              <a:t>素</a:t>
            </a:r>
            <a:r>
              <a:rPr lang="zh-CN" altLang="en-US" dirty="0"/>
              <a:t> </a:t>
            </a:r>
          </a:p>
        </p:txBody>
      </p:sp>
      <p:sp>
        <p:nvSpPr>
          <p:cNvPr id="20" name="椭圆 19">
            <a:extLst>
              <a:ext uri="{FF2B5EF4-FFF2-40B4-BE49-F238E27FC236}">
                <a16:creationId xmlns:a16="http://schemas.microsoft.com/office/drawing/2014/main" id="{7F8678D4-61CC-E519-00D1-8AE4B14C363F}"/>
              </a:ext>
            </a:extLst>
          </p:cNvPr>
          <p:cNvSpPr/>
          <p:nvPr/>
        </p:nvSpPr>
        <p:spPr>
          <a:xfrm>
            <a:off x="2136732" y="5015356"/>
            <a:ext cx="2622667" cy="642079"/>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Word </a:t>
            </a:r>
            <a:r>
              <a:rPr lang="en-US" altLang="zh-CN" sz="1600" dirty="0" err="1">
                <a:solidFill>
                  <a:schemeClr val="tx1"/>
                </a:solidFill>
              </a:rPr>
              <a:t>Ngram</a:t>
            </a:r>
            <a:endParaRPr lang="en-US" altLang="zh-CN" sz="1600" dirty="0">
              <a:solidFill>
                <a:schemeClr val="tx1"/>
              </a:solidFill>
            </a:endParaRPr>
          </a:p>
          <a:p>
            <a:pPr algn="ctr"/>
            <a:r>
              <a:rPr lang="en-US" altLang="zh-CN" sz="1600" dirty="0">
                <a:solidFill>
                  <a:schemeClr val="tx1"/>
                </a:solidFill>
              </a:rPr>
              <a:t>(WFSA)</a:t>
            </a:r>
            <a:endParaRPr lang="zh-CN" altLang="en-US" sz="1600" dirty="0">
              <a:solidFill>
                <a:schemeClr val="tx1"/>
              </a:solidFill>
            </a:endParaRPr>
          </a:p>
        </p:txBody>
      </p:sp>
      <mc:AlternateContent xmlns:mc="http://schemas.openxmlformats.org/markup-compatibility/2006" xmlns:a14="http://schemas.microsoft.com/office/drawing/2010/main">
        <mc:Choice Requires="a14">
          <p:sp>
            <p:nvSpPr>
              <p:cNvPr id="48" name="内容占位符 2">
                <a:extLst>
                  <a:ext uri="{FF2B5EF4-FFF2-40B4-BE49-F238E27FC236}">
                    <a16:creationId xmlns:a16="http://schemas.microsoft.com/office/drawing/2014/main" id="{13C2C654-BCBA-D611-3FEF-199281755853}"/>
                  </a:ext>
                </a:extLst>
              </p:cNvPr>
              <p:cNvSpPr txBox="1">
                <a:spLocks/>
              </p:cNvSpPr>
              <p:nvPr/>
            </p:nvSpPr>
            <p:spPr>
              <a:xfrm>
                <a:off x="447758" y="5769111"/>
                <a:ext cx="5527863" cy="5955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C00000"/>
                  </a:buClr>
                  <a:buSzPct val="120000"/>
                  <a:buFont typeface="Wingdings" panose="05000000000000000000" pitchFamily="2" charset="2"/>
                  <a:buChar char="§"/>
                  <a:defRPr sz="2800" kern="1200">
                    <a:solidFill>
                      <a:schemeClr val="tx1"/>
                    </a:solidFill>
                    <a:latin typeface="Bell MT" panose="02020503060305020303" pitchFamily="18" charset="0"/>
                    <a:ea typeface="+mn-ea"/>
                    <a:cs typeface="+mn-cs"/>
                  </a:defRPr>
                </a:lvl1pPr>
                <a:lvl2pPr marL="685800" indent="-228600" algn="just" defTabSz="914400" rtl="0" eaLnBrk="1" latinLnBrk="0" hangingPunct="1">
                  <a:lnSpc>
                    <a:spcPct val="70000"/>
                  </a:lnSpc>
                  <a:spcBef>
                    <a:spcPts val="600"/>
                  </a:spcBef>
                  <a:buClr>
                    <a:srgbClr val="C00000"/>
                  </a:buClr>
                  <a:buSzPct val="120000"/>
                  <a:buFont typeface="Wingdings" panose="05000000000000000000" pitchFamily="2" charset="2"/>
                  <a:buChar char="§"/>
                  <a:defRPr sz="2400" kern="1200">
                    <a:solidFill>
                      <a:schemeClr val="tx1"/>
                    </a:solidFill>
                    <a:latin typeface="Bell MT" panose="02020503060305020303" pitchFamily="18" charset="0"/>
                    <a:ea typeface="+mn-ea"/>
                    <a:cs typeface="+mn-cs"/>
                  </a:defRPr>
                </a:lvl2pPr>
                <a:lvl3pPr marL="11430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2000" kern="1200">
                    <a:solidFill>
                      <a:schemeClr val="tx1"/>
                    </a:solidFill>
                    <a:latin typeface="Bell MT" panose="02020503060305020303" pitchFamily="18" charset="0"/>
                    <a:ea typeface="+mn-ea"/>
                    <a:cs typeface="+mn-cs"/>
                  </a:defRPr>
                </a:lvl3pPr>
                <a:lvl4pPr marL="16002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4pPr>
                <a:lvl5pPr marL="20574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14:m>
                  <m:oMathPara xmlns:m="http://schemas.openxmlformats.org/officeDocument/2006/math">
                    <m:oMathParaPr>
                      <m:jc m:val="left"/>
                    </m:oMathParaPr>
                    <m:oMath xmlns:m="http://schemas.openxmlformats.org/officeDocument/2006/math">
                      <m:func>
                        <m:funcPr>
                          <m:ctrlPr>
                            <a:rPr lang="en-US" altLang="zh-CN" sz="2000" i="1" smtClean="0">
                              <a:latin typeface="Cambria Math" panose="02040503050406030204" pitchFamily="18" charset="0"/>
                            </a:rPr>
                          </m:ctrlPr>
                        </m:funcPr>
                        <m:fName>
                          <m:r>
                            <m:rPr>
                              <m:sty m:val="p"/>
                            </m:rPr>
                            <a:rPr lang="en-US" altLang="zh-CN" sz="2000">
                              <a:latin typeface="Cambria Math" panose="02040503050406030204" pitchFamily="18" charset="0"/>
                            </a:rPr>
                            <m:t>log</m:t>
                          </m:r>
                        </m:fNa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b="0" i="1" smtClean="0">
                                  <a:latin typeface="Cambria Math" panose="02040503050406030204" pitchFamily="18" charset="0"/>
                                </a:rPr>
                                <m:t>𝐿𝑀</m:t>
                              </m:r>
                            </m:sub>
                          </m:sSub>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𝑐</m:t>
                                  </m:r>
                                </m:e>
                                <m:sub>
                                  <m:r>
                                    <a:rPr lang="en-US" altLang="zh-CN" sz="2000" i="1">
                                      <a:latin typeface="Cambria Math" panose="02040503050406030204" pitchFamily="18" charset="0"/>
                                    </a:rPr>
                                    <m:t>𝑛</m:t>
                                  </m:r>
                                </m:sub>
                              </m:sSub>
                            </m:e>
                            <m:e>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𝐶</m:t>
                                  </m:r>
                                </m:e>
                                <m:sub>
                                  <m:r>
                                    <a:rPr lang="en-US" altLang="zh-CN" sz="2000" i="1">
                                      <a:latin typeface="Cambria Math" panose="02040503050406030204" pitchFamily="18" charset="0"/>
                                    </a:rPr>
                                    <m:t>1</m:t>
                                  </m:r>
                                </m:sub>
                                <m:sup>
                                  <m:r>
                                    <a:rPr lang="en-US" altLang="zh-CN" sz="2000" i="1">
                                      <a:latin typeface="Cambria Math" panose="02040503050406030204" pitchFamily="18" charset="0"/>
                                    </a:rPr>
                                    <m:t>𝑛</m:t>
                                  </m:r>
                                  <m:r>
                                    <a:rPr lang="en-US" altLang="zh-CN" sz="2000" i="1">
                                      <a:latin typeface="Cambria Math" panose="02040503050406030204" pitchFamily="18" charset="0"/>
                                    </a:rPr>
                                    <m:t>−1</m:t>
                                  </m:r>
                                </m:sup>
                              </m:sSubSup>
                            </m:e>
                          </m:d>
                        </m:e>
                      </m:func>
                      <m:r>
                        <a:rPr lang="en-US" altLang="zh-CN" sz="2000" i="1">
                          <a:latin typeface="Cambria Math" panose="02040503050406030204" pitchFamily="18" charset="0"/>
                        </a:rPr>
                        <m:t>=</m:t>
                      </m:r>
                      <m:func>
                        <m:funcPr>
                          <m:ctrlPr>
                            <a:rPr lang="en-US" altLang="zh-CN" sz="2000" i="1">
                              <a:solidFill>
                                <a:srgbClr val="C00000"/>
                              </a:solidFill>
                              <a:latin typeface="Cambria Math" panose="02040503050406030204" pitchFamily="18" charset="0"/>
                            </a:rPr>
                          </m:ctrlPr>
                        </m:funcPr>
                        <m:fName>
                          <m:r>
                            <m:rPr>
                              <m:sty m:val="p"/>
                            </m:rPr>
                            <a:rPr lang="en-US" altLang="zh-CN" sz="2000">
                              <a:solidFill>
                                <a:srgbClr val="C00000"/>
                              </a:solidFill>
                              <a:latin typeface="Cambria Math" panose="02040503050406030204" pitchFamily="18" charset="0"/>
                            </a:rPr>
                            <m:t>log</m:t>
                          </m:r>
                        </m:fName>
                        <m:e>
                          <m:sSub>
                            <m:sSubPr>
                              <m:ctrlPr>
                                <a:rPr lang="en-US" altLang="zh-CN" sz="2000" i="1">
                                  <a:solidFill>
                                    <a:srgbClr val="C00000"/>
                                  </a:solidFill>
                                  <a:latin typeface="Cambria Math" panose="02040503050406030204" pitchFamily="18" charset="0"/>
                                </a:rPr>
                              </m:ctrlPr>
                            </m:sSubPr>
                            <m:e>
                              <m:r>
                                <a:rPr lang="en-US" altLang="zh-CN" sz="2000" i="1">
                                  <a:solidFill>
                                    <a:srgbClr val="C00000"/>
                                  </a:solidFill>
                                  <a:latin typeface="Cambria Math" panose="02040503050406030204" pitchFamily="18" charset="0"/>
                                </a:rPr>
                                <m:t>𝑃</m:t>
                              </m:r>
                            </m:e>
                            <m:sub>
                              <m:r>
                                <a:rPr lang="en-US" altLang="zh-CN" sz="2000" i="1">
                                  <a:solidFill>
                                    <a:srgbClr val="C00000"/>
                                  </a:solidFill>
                                  <a:latin typeface="Cambria Math" panose="02040503050406030204" pitchFamily="18" charset="0"/>
                                </a:rPr>
                                <m:t>𝐿𝑀</m:t>
                              </m:r>
                            </m:sub>
                          </m:sSub>
                          <m:r>
                            <a:rPr lang="en-US" altLang="zh-CN" sz="2000" i="1">
                              <a:solidFill>
                                <a:srgbClr val="C00000"/>
                              </a:solidFill>
                              <a:latin typeface="Cambria Math" panose="02040503050406030204" pitchFamily="18" charset="0"/>
                            </a:rPr>
                            <m:t>(</m:t>
                          </m:r>
                          <m:sSubSup>
                            <m:sSubSupPr>
                              <m:ctrlPr>
                                <a:rPr lang="en-US" altLang="zh-CN" sz="2000" i="1">
                                  <a:solidFill>
                                    <a:srgbClr val="C00000"/>
                                  </a:solidFill>
                                  <a:latin typeface="Cambria Math" panose="02040503050406030204" pitchFamily="18" charset="0"/>
                                </a:rPr>
                              </m:ctrlPr>
                            </m:sSubSupPr>
                            <m:e>
                              <m:r>
                                <a:rPr lang="en-US" altLang="zh-CN" sz="2000" i="1">
                                  <a:solidFill>
                                    <a:srgbClr val="C00000"/>
                                  </a:solidFill>
                                  <a:latin typeface="Cambria Math" panose="02040503050406030204" pitchFamily="18" charset="0"/>
                                </a:rPr>
                                <m:t>𝐶</m:t>
                              </m:r>
                            </m:e>
                            <m:sub>
                              <m:r>
                                <a:rPr lang="en-US" altLang="zh-CN" sz="2000" i="1">
                                  <a:solidFill>
                                    <a:srgbClr val="C00000"/>
                                  </a:solidFill>
                                  <a:latin typeface="Cambria Math" panose="02040503050406030204" pitchFamily="18" charset="0"/>
                                </a:rPr>
                                <m:t>1</m:t>
                              </m:r>
                            </m:sub>
                            <m:sup>
                              <m:r>
                                <a:rPr lang="en-US" altLang="zh-CN" sz="2000" i="1">
                                  <a:solidFill>
                                    <a:srgbClr val="C00000"/>
                                  </a:solidFill>
                                  <a:latin typeface="Cambria Math" panose="02040503050406030204" pitchFamily="18" charset="0"/>
                                </a:rPr>
                                <m:t>𝑛</m:t>
                              </m:r>
                            </m:sup>
                          </m:sSubSup>
                          <m:r>
                            <a:rPr lang="en-US" altLang="zh-CN" sz="2000" i="1">
                              <a:solidFill>
                                <a:srgbClr val="C00000"/>
                              </a:solidFill>
                              <a:latin typeface="Cambria Math" panose="02040503050406030204" pitchFamily="18" charset="0"/>
                            </a:rPr>
                            <m:t>)</m:t>
                          </m:r>
                        </m:e>
                      </m:func>
                      <m:r>
                        <a:rPr lang="en-US" altLang="zh-CN" sz="2000" i="1">
                          <a:latin typeface="Cambria Math" panose="02040503050406030204" pitchFamily="18" charset="0"/>
                        </a:rPr>
                        <m:t>−</m:t>
                      </m:r>
                      <m:func>
                        <m:funcPr>
                          <m:ctrlPr>
                            <a:rPr lang="en-US" altLang="zh-CN" sz="2000" i="1">
                              <a:latin typeface="Cambria Math" panose="02040503050406030204" pitchFamily="18" charset="0"/>
                            </a:rPr>
                          </m:ctrlPr>
                        </m:funcPr>
                        <m:fName>
                          <m:r>
                            <m:rPr>
                              <m:sty m:val="p"/>
                            </m:rPr>
                            <a:rPr lang="en-US" altLang="zh-CN" sz="2000">
                              <a:latin typeface="Cambria Math" panose="02040503050406030204" pitchFamily="18" charset="0"/>
                            </a:rPr>
                            <m:t>log</m:t>
                          </m:r>
                        </m:fNa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𝑃</m:t>
                              </m:r>
                            </m:e>
                            <m:sub>
                              <m:r>
                                <a:rPr lang="en-US" altLang="zh-CN" sz="2000" b="0" i="1" smtClean="0">
                                  <a:latin typeface="Cambria Math" panose="02040503050406030204" pitchFamily="18" charset="0"/>
                                </a:rPr>
                                <m:t>𝐿𝑀</m:t>
                              </m:r>
                            </m:sub>
                          </m:sSub>
                          <m:r>
                            <a:rPr lang="en-US" altLang="zh-CN" sz="2000" i="1">
                              <a:latin typeface="Cambria Math" panose="02040503050406030204" pitchFamily="18" charset="0"/>
                            </a:rPr>
                            <m:t>(</m:t>
                          </m:r>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𝐶</m:t>
                              </m:r>
                            </m:e>
                            <m:sub>
                              <m:r>
                                <a:rPr lang="en-US" altLang="zh-CN" sz="2000" i="1">
                                  <a:latin typeface="Cambria Math" panose="02040503050406030204" pitchFamily="18" charset="0"/>
                                </a:rPr>
                                <m:t>1</m:t>
                              </m:r>
                            </m:sub>
                            <m:sup>
                              <m:r>
                                <a:rPr lang="en-US" altLang="zh-CN" sz="2000" i="1">
                                  <a:latin typeface="Cambria Math" panose="02040503050406030204" pitchFamily="18" charset="0"/>
                                </a:rPr>
                                <m:t>𝑛</m:t>
                              </m:r>
                              <m:r>
                                <a:rPr lang="en-US" altLang="zh-CN" sz="2000" i="1">
                                  <a:latin typeface="Cambria Math" panose="02040503050406030204" pitchFamily="18" charset="0"/>
                                </a:rPr>
                                <m:t>−1</m:t>
                              </m:r>
                            </m:sup>
                          </m:sSubSup>
                          <m:r>
                            <a:rPr lang="en-US" altLang="zh-CN" sz="2000" i="1">
                              <a:latin typeface="Cambria Math" panose="02040503050406030204" pitchFamily="18" charset="0"/>
                            </a:rPr>
                            <m:t>)</m:t>
                          </m:r>
                        </m:e>
                      </m:func>
                    </m:oMath>
                  </m:oMathPara>
                </a14:m>
                <a:endParaRPr lang="zh-CN" altLang="en-US" sz="2000" dirty="0"/>
              </a:p>
              <a:p>
                <a:endParaRPr lang="en-US" altLang="zh-CN" sz="2000" dirty="0"/>
              </a:p>
            </p:txBody>
          </p:sp>
        </mc:Choice>
        <mc:Fallback xmlns="">
          <p:sp>
            <p:nvSpPr>
              <p:cNvPr id="48" name="内容占位符 2">
                <a:extLst>
                  <a:ext uri="{FF2B5EF4-FFF2-40B4-BE49-F238E27FC236}">
                    <a16:creationId xmlns:a16="http://schemas.microsoft.com/office/drawing/2014/main" id="{13C2C654-BCBA-D611-3FEF-199281755853}"/>
                  </a:ext>
                </a:extLst>
              </p:cNvPr>
              <p:cNvSpPr txBox="1">
                <a:spLocks noRot="1" noChangeAspect="1" noMove="1" noResize="1" noEditPoints="1" noAdjustHandles="1" noChangeArrowheads="1" noChangeShapeType="1" noTextEdit="1"/>
              </p:cNvSpPr>
              <p:nvPr/>
            </p:nvSpPr>
            <p:spPr>
              <a:xfrm>
                <a:off x="447758" y="5769111"/>
                <a:ext cx="5527863" cy="595560"/>
              </a:xfrm>
              <a:prstGeom prst="rect">
                <a:avLst/>
              </a:prstGeom>
              <a:blipFill>
                <a:blip r:embed="rId4"/>
                <a:stretch>
                  <a:fillRect/>
                </a:stretch>
              </a:blipFill>
            </p:spPr>
            <p:txBody>
              <a:bodyPr/>
              <a:lstStyle/>
              <a:p>
                <a:r>
                  <a:rPr lang="zh-CN" altLang="en-US">
                    <a:noFill/>
                  </a:rPr>
                  <a:t> </a:t>
                </a:r>
              </a:p>
            </p:txBody>
          </p:sp>
        </mc:Fallback>
      </mc:AlternateContent>
      <p:sp>
        <p:nvSpPr>
          <p:cNvPr id="25" name="矩形: 圆角 24">
            <a:extLst>
              <a:ext uri="{FF2B5EF4-FFF2-40B4-BE49-F238E27FC236}">
                <a16:creationId xmlns:a16="http://schemas.microsoft.com/office/drawing/2014/main" id="{9246379E-DE87-3F5F-CD72-86BA26C8E38A}"/>
              </a:ext>
            </a:extLst>
          </p:cNvPr>
          <p:cNvSpPr/>
          <p:nvPr/>
        </p:nvSpPr>
        <p:spPr>
          <a:xfrm>
            <a:off x="252961" y="3486239"/>
            <a:ext cx="3390379" cy="94653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箭头连接符 49">
            <a:extLst>
              <a:ext uri="{FF2B5EF4-FFF2-40B4-BE49-F238E27FC236}">
                <a16:creationId xmlns:a16="http://schemas.microsoft.com/office/drawing/2014/main" id="{51951D2B-E0E8-44F2-D058-CF7D4D223D0E}"/>
              </a:ext>
            </a:extLst>
          </p:cNvPr>
          <p:cNvCxnSpPr>
            <a:cxnSpLocks/>
            <a:stCxn id="25" idx="3"/>
            <a:endCxn id="8" idx="1"/>
          </p:cNvCxnSpPr>
          <p:nvPr/>
        </p:nvCxnSpPr>
        <p:spPr>
          <a:xfrm flipV="1">
            <a:off x="3643340" y="3959508"/>
            <a:ext cx="487609"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D2FA5300-20D7-FD09-C54B-D99DF05A97C1}"/>
                  </a:ext>
                </a:extLst>
              </p:cNvPr>
              <p:cNvSpPr txBox="1"/>
              <p:nvPr/>
            </p:nvSpPr>
            <p:spPr>
              <a:xfrm>
                <a:off x="10224540" y="3793486"/>
                <a:ext cx="1862137"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altLang="zh-CN" sz="2400" i="1" smtClean="0">
                              <a:solidFill>
                                <a:srgbClr val="C00000"/>
                              </a:solidFill>
                              <a:latin typeface="Cambria Math" panose="02040503050406030204" pitchFamily="18" charset="0"/>
                            </a:rPr>
                          </m:ctrlPr>
                        </m:funcPr>
                        <m:fName>
                          <m:r>
                            <m:rPr>
                              <m:sty m:val="p"/>
                            </m:rPr>
                            <a:rPr lang="en-US" altLang="zh-CN" sz="2400">
                              <a:solidFill>
                                <a:srgbClr val="C00000"/>
                              </a:solidFill>
                              <a:latin typeface="Cambria Math" panose="02040503050406030204" pitchFamily="18" charset="0"/>
                            </a:rPr>
                            <m:t>log</m:t>
                          </m:r>
                        </m:fName>
                        <m:e>
                          <m:sSub>
                            <m:sSubPr>
                              <m:ctrlPr>
                                <a:rPr lang="en-US" altLang="zh-CN" sz="2400" i="1">
                                  <a:solidFill>
                                    <a:srgbClr val="C00000"/>
                                  </a:solidFill>
                                  <a:latin typeface="Cambria Math" panose="02040503050406030204" pitchFamily="18" charset="0"/>
                                </a:rPr>
                              </m:ctrlPr>
                            </m:sSubPr>
                            <m:e>
                              <m:r>
                                <a:rPr lang="en-US" altLang="zh-CN" sz="2400" i="1">
                                  <a:solidFill>
                                    <a:srgbClr val="C00000"/>
                                  </a:solidFill>
                                  <a:latin typeface="Cambria Math" panose="02040503050406030204" pitchFamily="18" charset="0"/>
                                </a:rPr>
                                <m:t>𝑃</m:t>
                              </m:r>
                            </m:e>
                            <m:sub>
                              <m:r>
                                <a:rPr lang="en-US" altLang="zh-CN" sz="2400" b="0" i="1" smtClean="0">
                                  <a:solidFill>
                                    <a:srgbClr val="C00000"/>
                                  </a:solidFill>
                                  <a:latin typeface="Cambria Math" panose="02040503050406030204" pitchFamily="18" charset="0"/>
                                </a:rPr>
                                <m:t>𝐿𝑀</m:t>
                              </m:r>
                            </m:sub>
                          </m:sSub>
                          <m:r>
                            <a:rPr lang="en-US" altLang="zh-CN" sz="2400" i="1">
                              <a:solidFill>
                                <a:srgbClr val="C00000"/>
                              </a:solidFill>
                              <a:latin typeface="Cambria Math" panose="02040503050406030204" pitchFamily="18" charset="0"/>
                            </a:rPr>
                            <m:t>(</m:t>
                          </m:r>
                          <m:sSubSup>
                            <m:sSubSupPr>
                              <m:ctrlPr>
                                <a:rPr lang="en-US" altLang="zh-CN" sz="2400" i="1">
                                  <a:solidFill>
                                    <a:srgbClr val="C00000"/>
                                  </a:solidFill>
                                  <a:latin typeface="Cambria Math" panose="02040503050406030204" pitchFamily="18" charset="0"/>
                                </a:rPr>
                              </m:ctrlPr>
                            </m:sSubSupPr>
                            <m:e>
                              <m:r>
                                <a:rPr lang="en-US" altLang="zh-CN" sz="2400" i="1">
                                  <a:solidFill>
                                    <a:srgbClr val="C00000"/>
                                  </a:solidFill>
                                  <a:latin typeface="Cambria Math" panose="02040503050406030204" pitchFamily="18" charset="0"/>
                                </a:rPr>
                                <m:t>𝐶</m:t>
                              </m:r>
                            </m:e>
                            <m:sub>
                              <m:r>
                                <a:rPr lang="en-US" altLang="zh-CN" sz="2400" i="1">
                                  <a:solidFill>
                                    <a:srgbClr val="C00000"/>
                                  </a:solidFill>
                                  <a:latin typeface="Cambria Math" panose="02040503050406030204" pitchFamily="18" charset="0"/>
                                </a:rPr>
                                <m:t>1</m:t>
                              </m:r>
                            </m:sub>
                            <m:sup>
                              <m:r>
                                <a:rPr lang="en-US" altLang="zh-CN" sz="2400" i="1">
                                  <a:solidFill>
                                    <a:srgbClr val="C00000"/>
                                  </a:solidFill>
                                  <a:latin typeface="Cambria Math" panose="02040503050406030204" pitchFamily="18" charset="0"/>
                                </a:rPr>
                                <m:t>𝑛</m:t>
                              </m:r>
                            </m:sup>
                          </m:sSubSup>
                          <m:r>
                            <a:rPr lang="en-US" altLang="zh-CN" sz="2400" i="1">
                              <a:solidFill>
                                <a:srgbClr val="C00000"/>
                              </a:solidFill>
                              <a:latin typeface="Cambria Math" panose="02040503050406030204" pitchFamily="18" charset="0"/>
                            </a:rPr>
                            <m:t>)</m:t>
                          </m:r>
                        </m:e>
                      </m:func>
                    </m:oMath>
                  </m:oMathPara>
                </a14:m>
                <a:endParaRPr lang="zh-CN" altLang="en-US" sz="2400" dirty="0"/>
              </a:p>
            </p:txBody>
          </p:sp>
        </mc:Choice>
        <mc:Fallback xmlns="">
          <p:sp>
            <p:nvSpPr>
              <p:cNvPr id="54" name="文本框 53">
                <a:extLst>
                  <a:ext uri="{FF2B5EF4-FFF2-40B4-BE49-F238E27FC236}">
                    <a16:creationId xmlns:a16="http://schemas.microsoft.com/office/drawing/2014/main" id="{D2FA5300-20D7-FD09-C54B-D99DF05A97C1}"/>
                  </a:ext>
                </a:extLst>
              </p:cNvPr>
              <p:cNvSpPr txBox="1">
                <a:spLocks noRot="1" noChangeAspect="1" noMove="1" noResize="1" noEditPoints="1" noAdjustHandles="1" noChangeArrowheads="1" noChangeShapeType="1" noTextEdit="1"/>
              </p:cNvSpPr>
              <p:nvPr/>
            </p:nvSpPr>
            <p:spPr>
              <a:xfrm>
                <a:off x="10224540" y="3793486"/>
                <a:ext cx="1862137" cy="461665"/>
              </a:xfrm>
              <a:prstGeom prst="rect">
                <a:avLst/>
              </a:prstGeom>
              <a:blipFill>
                <a:blip r:embed="rId5"/>
                <a:stretch>
                  <a:fillRect b="-17105"/>
                </a:stretch>
              </a:blipFill>
            </p:spPr>
            <p:txBody>
              <a:bodyPr/>
              <a:lstStyle/>
              <a:p>
                <a:r>
                  <a:rPr lang="zh-CN" altLang="en-US">
                    <a:noFill/>
                  </a:rPr>
                  <a:t> </a:t>
                </a:r>
              </a:p>
            </p:txBody>
          </p:sp>
        </mc:Fallback>
      </mc:AlternateContent>
      <p:cxnSp>
        <p:nvCxnSpPr>
          <p:cNvPr id="66" name="直接箭头连接符 65">
            <a:extLst>
              <a:ext uri="{FF2B5EF4-FFF2-40B4-BE49-F238E27FC236}">
                <a16:creationId xmlns:a16="http://schemas.microsoft.com/office/drawing/2014/main" id="{2922AE7F-1F77-9298-9ACE-D01415CD7E92}"/>
              </a:ext>
            </a:extLst>
          </p:cNvPr>
          <p:cNvCxnSpPr>
            <a:cxnSpLocks/>
            <a:endCxn id="54" idx="1"/>
          </p:cNvCxnSpPr>
          <p:nvPr/>
        </p:nvCxnSpPr>
        <p:spPr>
          <a:xfrm>
            <a:off x="8653463" y="4024318"/>
            <a:ext cx="1571077"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0" name="文本框 69">
            <a:extLst>
              <a:ext uri="{FF2B5EF4-FFF2-40B4-BE49-F238E27FC236}">
                <a16:creationId xmlns:a16="http://schemas.microsoft.com/office/drawing/2014/main" id="{1CB9867E-9862-E77E-EDAD-00BBA5548B9A}"/>
              </a:ext>
            </a:extLst>
          </p:cNvPr>
          <p:cNvSpPr txBox="1"/>
          <p:nvPr/>
        </p:nvSpPr>
        <p:spPr>
          <a:xfrm>
            <a:off x="8199782" y="3697181"/>
            <a:ext cx="2216450" cy="584775"/>
          </a:xfrm>
          <a:prstGeom prst="rect">
            <a:avLst/>
          </a:prstGeom>
          <a:noFill/>
        </p:spPr>
        <p:txBody>
          <a:bodyPr wrap="square">
            <a:spAutoFit/>
          </a:bodyPr>
          <a:lstStyle/>
          <a:p>
            <a:pPr algn="ctr"/>
            <a:r>
              <a:rPr lang="en-US" altLang="zh-CN" sz="1600" dirty="0"/>
              <a:t>Tropical-Semiring</a:t>
            </a:r>
          </a:p>
          <a:p>
            <a:pPr algn="ctr"/>
            <a:r>
              <a:rPr lang="en-US" altLang="zh-CN" sz="1600" dirty="0"/>
              <a:t> Log-Semiring</a:t>
            </a:r>
            <a:endParaRPr lang="zh-CN" altLang="en-US" sz="1600" dirty="0"/>
          </a:p>
        </p:txBody>
      </p:sp>
      <p:cxnSp>
        <p:nvCxnSpPr>
          <p:cNvPr id="72" name="连接符: 曲线 71">
            <a:extLst>
              <a:ext uri="{FF2B5EF4-FFF2-40B4-BE49-F238E27FC236}">
                <a16:creationId xmlns:a16="http://schemas.microsoft.com/office/drawing/2014/main" id="{1717B3D6-B009-F743-3082-5D0047A32A25}"/>
              </a:ext>
            </a:extLst>
          </p:cNvPr>
          <p:cNvCxnSpPr>
            <a:cxnSpLocks/>
            <a:stCxn id="20" idx="6"/>
            <a:endCxn id="8" idx="2"/>
          </p:cNvCxnSpPr>
          <p:nvPr/>
        </p:nvCxnSpPr>
        <p:spPr>
          <a:xfrm flipV="1">
            <a:off x="4759399" y="4945192"/>
            <a:ext cx="1501812" cy="39120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DDE9450B-4B06-22DB-E03B-09EBBCC8B6C6}"/>
              </a:ext>
            </a:extLst>
          </p:cNvPr>
          <p:cNvSpPr txBox="1"/>
          <p:nvPr/>
        </p:nvSpPr>
        <p:spPr>
          <a:xfrm>
            <a:off x="5242049" y="5205442"/>
            <a:ext cx="1581740" cy="338554"/>
          </a:xfrm>
          <a:prstGeom prst="rect">
            <a:avLst/>
          </a:prstGeom>
          <a:noFill/>
        </p:spPr>
        <p:txBody>
          <a:bodyPr wrap="square" rtlCol="0">
            <a:spAutoFit/>
          </a:bodyPr>
          <a:lstStyle/>
          <a:p>
            <a:pPr algn="ctr"/>
            <a:r>
              <a:rPr lang="en-US" altLang="zh-CN" sz="1600" dirty="0"/>
              <a:t>Intersection</a:t>
            </a:r>
          </a:p>
        </p:txBody>
      </p:sp>
      <p:cxnSp>
        <p:nvCxnSpPr>
          <p:cNvPr id="81" name="直接连接符 80">
            <a:extLst>
              <a:ext uri="{FF2B5EF4-FFF2-40B4-BE49-F238E27FC236}">
                <a16:creationId xmlns:a16="http://schemas.microsoft.com/office/drawing/2014/main" id="{3039074E-705B-AFAD-27D0-0CC23B288A99}"/>
              </a:ext>
            </a:extLst>
          </p:cNvPr>
          <p:cNvCxnSpPr/>
          <p:nvPr/>
        </p:nvCxnSpPr>
        <p:spPr>
          <a:xfrm>
            <a:off x="76200" y="2771775"/>
            <a:ext cx="11968163" cy="0"/>
          </a:xfrm>
          <a:prstGeom prst="line">
            <a:avLst/>
          </a:prstGeom>
          <a:ln>
            <a:prstDash val="dashDot"/>
          </a:ln>
        </p:spPr>
        <p:style>
          <a:lnRef idx="1">
            <a:schemeClr val="dk1"/>
          </a:lnRef>
          <a:fillRef idx="0">
            <a:schemeClr val="dk1"/>
          </a:fillRef>
          <a:effectRef idx="0">
            <a:schemeClr val="dk1"/>
          </a:effectRef>
          <a:fontRef idx="minor">
            <a:schemeClr val="tx1"/>
          </a:fontRef>
        </p:style>
      </p:cxnSp>
      <p:sp>
        <p:nvSpPr>
          <p:cNvPr id="82" name="文本框 81">
            <a:extLst>
              <a:ext uri="{FF2B5EF4-FFF2-40B4-BE49-F238E27FC236}">
                <a16:creationId xmlns:a16="http://schemas.microsoft.com/office/drawing/2014/main" id="{903F7B92-48DE-E3F6-D5CB-50C58E9FBB0D}"/>
              </a:ext>
            </a:extLst>
          </p:cNvPr>
          <p:cNvSpPr txBox="1"/>
          <p:nvPr/>
        </p:nvSpPr>
        <p:spPr>
          <a:xfrm>
            <a:off x="300037" y="2840626"/>
            <a:ext cx="1878912" cy="369332"/>
          </a:xfrm>
          <a:prstGeom prst="rect">
            <a:avLst/>
          </a:prstGeom>
          <a:noFill/>
        </p:spPr>
        <p:txBody>
          <a:bodyPr wrap="none" rtlCol="0">
            <a:spAutoFit/>
          </a:bodyPr>
          <a:lstStyle/>
          <a:p>
            <a:r>
              <a:rPr lang="en-US" altLang="zh-CN" dirty="0"/>
              <a:t>Proposed Method</a:t>
            </a:r>
            <a:endParaRPr lang="zh-CN" altLang="en-US" dirty="0"/>
          </a:p>
        </p:txBody>
      </p:sp>
      <p:sp>
        <p:nvSpPr>
          <p:cNvPr id="3" name="文本框 2">
            <a:extLst>
              <a:ext uri="{FF2B5EF4-FFF2-40B4-BE49-F238E27FC236}">
                <a16:creationId xmlns:a16="http://schemas.microsoft.com/office/drawing/2014/main" id="{10DDA217-323A-0071-338E-50D1BE79927D}"/>
              </a:ext>
            </a:extLst>
          </p:cNvPr>
          <p:cNvSpPr txBox="1"/>
          <p:nvPr/>
        </p:nvSpPr>
        <p:spPr>
          <a:xfrm>
            <a:off x="8523935" y="3361655"/>
            <a:ext cx="1998752" cy="369332"/>
          </a:xfrm>
          <a:prstGeom prst="rect">
            <a:avLst/>
          </a:prstGeom>
          <a:noFill/>
        </p:spPr>
        <p:txBody>
          <a:bodyPr wrap="none" rtlCol="0">
            <a:spAutoFit/>
          </a:bodyPr>
          <a:lstStyle/>
          <a:p>
            <a:r>
              <a:rPr lang="zh-CN" altLang="en-US" dirty="0">
                <a:solidFill>
                  <a:srgbClr val="0070C0"/>
                </a:solidFill>
              </a:rPr>
              <a:t>取分数最高的</a:t>
            </a:r>
            <a:r>
              <a:rPr lang="en-US" altLang="zh-CN" dirty="0">
                <a:solidFill>
                  <a:srgbClr val="0070C0"/>
                </a:solidFill>
              </a:rPr>
              <a:t>path</a:t>
            </a:r>
            <a:endParaRPr lang="zh-CN" altLang="en-US" dirty="0">
              <a:solidFill>
                <a:srgbClr val="0070C0"/>
              </a:solidFill>
            </a:endParaRPr>
          </a:p>
        </p:txBody>
      </p:sp>
      <p:sp>
        <p:nvSpPr>
          <p:cNvPr id="28" name="文本框 27">
            <a:extLst>
              <a:ext uri="{FF2B5EF4-FFF2-40B4-BE49-F238E27FC236}">
                <a16:creationId xmlns:a16="http://schemas.microsoft.com/office/drawing/2014/main" id="{B4EDC9DC-6D63-E780-9BBB-E2E7A5077ECA}"/>
              </a:ext>
            </a:extLst>
          </p:cNvPr>
          <p:cNvSpPr txBox="1"/>
          <p:nvPr/>
        </p:nvSpPr>
        <p:spPr>
          <a:xfrm>
            <a:off x="8523935" y="4244242"/>
            <a:ext cx="2229585" cy="369332"/>
          </a:xfrm>
          <a:prstGeom prst="rect">
            <a:avLst/>
          </a:prstGeom>
          <a:noFill/>
        </p:spPr>
        <p:txBody>
          <a:bodyPr wrap="none" rtlCol="0">
            <a:spAutoFit/>
          </a:bodyPr>
          <a:lstStyle/>
          <a:p>
            <a:r>
              <a:rPr lang="zh-CN" altLang="en-US" dirty="0">
                <a:solidFill>
                  <a:srgbClr val="0070C0"/>
                </a:solidFill>
              </a:rPr>
              <a:t>对所有分词</a:t>
            </a:r>
            <a:r>
              <a:rPr lang="en-US" altLang="zh-CN" dirty="0">
                <a:solidFill>
                  <a:srgbClr val="0070C0"/>
                </a:solidFill>
              </a:rPr>
              <a:t>path</a:t>
            </a:r>
            <a:r>
              <a:rPr lang="zh-CN" altLang="en-US" dirty="0">
                <a:solidFill>
                  <a:srgbClr val="0070C0"/>
                </a:solidFill>
              </a:rPr>
              <a:t>求和</a:t>
            </a:r>
          </a:p>
        </p:txBody>
      </p:sp>
    </p:spTree>
    <p:extLst>
      <p:ext uri="{BB962C8B-B14F-4D97-AF65-F5344CB8AC3E}">
        <p14:creationId xmlns:p14="http://schemas.microsoft.com/office/powerpoint/2010/main" val="1260373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431008-52D9-40F3-B418-273CEC3D0CFE}"/>
              </a:ext>
            </a:extLst>
          </p:cNvPr>
          <p:cNvSpPr>
            <a:spLocks noGrp="1"/>
          </p:cNvSpPr>
          <p:nvPr>
            <p:ph type="title"/>
          </p:nvPr>
        </p:nvSpPr>
        <p:spPr/>
        <p:txBody>
          <a:bodyPr/>
          <a:lstStyle/>
          <a:p>
            <a:r>
              <a:rPr lang="zh-CN" altLang="en-US" sz="3200" b="1" dirty="0"/>
              <a:t>实验结果</a:t>
            </a:r>
            <a:endParaRPr lang="zh-CN" altLang="en-US" dirty="0"/>
          </a:p>
        </p:txBody>
      </p:sp>
      <p:sp>
        <p:nvSpPr>
          <p:cNvPr id="4" name="日期占位符 3">
            <a:extLst>
              <a:ext uri="{FF2B5EF4-FFF2-40B4-BE49-F238E27FC236}">
                <a16:creationId xmlns:a16="http://schemas.microsoft.com/office/drawing/2014/main" id="{034C4FE4-0F03-4E07-A461-EABAA4901BB4}"/>
              </a:ext>
            </a:extLst>
          </p:cNvPr>
          <p:cNvSpPr>
            <a:spLocks noGrp="1"/>
          </p:cNvSpPr>
          <p:nvPr>
            <p:ph type="dt" sz="half" idx="10"/>
          </p:nvPr>
        </p:nvSpPr>
        <p:spPr/>
        <p:txBody>
          <a:bodyPr/>
          <a:lstStyle/>
          <a:p>
            <a:fld id="{5AE5EFF1-4930-4CA3-B25C-34F598C46406}" type="datetime1">
              <a:rPr lang="en-US" smtClean="0"/>
              <a:t>5/27/2022</a:t>
            </a:fld>
            <a:endParaRPr lang="en-US" dirty="0"/>
          </a:p>
        </p:txBody>
      </p:sp>
      <p:sp>
        <p:nvSpPr>
          <p:cNvPr id="5" name="页脚占位符 4">
            <a:extLst>
              <a:ext uri="{FF2B5EF4-FFF2-40B4-BE49-F238E27FC236}">
                <a16:creationId xmlns:a16="http://schemas.microsoft.com/office/drawing/2014/main" id="{7D6BB50D-0126-4418-9D79-4E63AA39A3EC}"/>
              </a:ext>
            </a:extLst>
          </p:cNvPr>
          <p:cNvSpPr>
            <a:spLocks noGrp="1"/>
          </p:cNvSpPr>
          <p:nvPr>
            <p:ph type="ftr" sz="quarter" idx="11"/>
          </p:nvPr>
        </p:nvSpPr>
        <p:spPr/>
        <p:txBody>
          <a:bodyPr/>
          <a:lstStyle/>
          <a:p>
            <a:r>
              <a:rPr lang="en-US" altLang="zh-CN" dirty="0"/>
              <a:t>Part II: Word </a:t>
            </a:r>
            <a:r>
              <a:rPr lang="en-US" altLang="zh-CN" dirty="0" err="1"/>
              <a:t>Ngram</a:t>
            </a:r>
            <a:r>
              <a:rPr lang="en-US" altLang="zh-CN" dirty="0"/>
              <a:t> for E2E ASR</a:t>
            </a:r>
          </a:p>
        </p:txBody>
      </p:sp>
      <p:sp>
        <p:nvSpPr>
          <p:cNvPr id="6" name="灯片编号占位符 5">
            <a:extLst>
              <a:ext uri="{FF2B5EF4-FFF2-40B4-BE49-F238E27FC236}">
                <a16:creationId xmlns:a16="http://schemas.microsoft.com/office/drawing/2014/main" id="{1A084E97-AFFA-44D4-B7AC-BC8579BC8293}"/>
              </a:ext>
            </a:extLst>
          </p:cNvPr>
          <p:cNvSpPr>
            <a:spLocks noGrp="1"/>
          </p:cNvSpPr>
          <p:nvPr>
            <p:ph type="sldNum" sz="quarter" idx="12"/>
          </p:nvPr>
        </p:nvSpPr>
        <p:spPr/>
        <p:txBody>
          <a:bodyPr/>
          <a:lstStyle/>
          <a:p>
            <a:fld id="{B7CBE8AE-9389-4E4D-966C-8642C3CA71EB}" type="slidenum">
              <a:rPr lang="en-US" smtClean="0"/>
              <a:t>15</a:t>
            </a:fld>
            <a:endParaRPr lang="en-US"/>
          </a:p>
        </p:txBody>
      </p:sp>
      <p:pic>
        <p:nvPicPr>
          <p:cNvPr id="7" name="图片 6">
            <a:extLst>
              <a:ext uri="{FF2B5EF4-FFF2-40B4-BE49-F238E27FC236}">
                <a16:creationId xmlns:a16="http://schemas.microsoft.com/office/drawing/2014/main" id="{3E2DFD69-513C-6E0E-63C8-DCAB01FD0D7C}"/>
              </a:ext>
            </a:extLst>
          </p:cNvPr>
          <p:cNvPicPr>
            <a:picLocks noChangeAspect="1"/>
          </p:cNvPicPr>
          <p:nvPr/>
        </p:nvPicPr>
        <p:blipFill>
          <a:blip r:embed="rId3"/>
          <a:stretch>
            <a:fillRect/>
          </a:stretch>
        </p:blipFill>
        <p:spPr>
          <a:xfrm>
            <a:off x="254642" y="1549400"/>
            <a:ext cx="4863356" cy="2675359"/>
          </a:xfrm>
          <a:prstGeom prst="rect">
            <a:avLst/>
          </a:prstGeom>
        </p:spPr>
      </p:pic>
      <p:sp>
        <p:nvSpPr>
          <p:cNvPr id="10" name="内容占位符 2">
            <a:extLst>
              <a:ext uri="{FF2B5EF4-FFF2-40B4-BE49-F238E27FC236}">
                <a16:creationId xmlns:a16="http://schemas.microsoft.com/office/drawing/2014/main" id="{A431294D-C4F5-B2E4-2CE7-56AB5326387D}"/>
              </a:ext>
            </a:extLst>
          </p:cNvPr>
          <p:cNvSpPr txBox="1">
            <a:spLocks/>
          </p:cNvSpPr>
          <p:nvPr/>
        </p:nvSpPr>
        <p:spPr>
          <a:xfrm>
            <a:off x="149813" y="1115984"/>
            <a:ext cx="8917021" cy="21333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C00000"/>
              </a:buClr>
              <a:buSzPct val="120000"/>
              <a:buFont typeface="Wingdings" panose="05000000000000000000" pitchFamily="2" charset="2"/>
              <a:buChar char="§"/>
              <a:defRPr sz="2800" kern="1200">
                <a:solidFill>
                  <a:schemeClr val="tx1"/>
                </a:solidFill>
                <a:latin typeface="Bell MT" panose="02020503060305020303" pitchFamily="18" charset="0"/>
                <a:ea typeface="+mn-ea"/>
                <a:cs typeface="+mn-cs"/>
              </a:defRPr>
            </a:lvl1pPr>
            <a:lvl2pPr marL="685800" indent="-228600" algn="just" defTabSz="914400" rtl="0" eaLnBrk="1" latinLnBrk="0" hangingPunct="1">
              <a:lnSpc>
                <a:spcPct val="70000"/>
              </a:lnSpc>
              <a:spcBef>
                <a:spcPts val="600"/>
              </a:spcBef>
              <a:buClr>
                <a:srgbClr val="C00000"/>
              </a:buClr>
              <a:buSzPct val="120000"/>
              <a:buFont typeface="Wingdings" panose="05000000000000000000" pitchFamily="2" charset="2"/>
              <a:buChar char="§"/>
              <a:defRPr sz="2400" kern="1200">
                <a:solidFill>
                  <a:schemeClr val="tx1"/>
                </a:solidFill>
                <a:latin typeface="Bell MT" panose="02020503060305020303" pitchFamily="18" charset="0"/>
                <a:ea typeface="+mn-ea"/>
                <a:cs typeface="+mn-cs"/>
              </a:defRPr>
            </a:lvl2pPr>
            <a:lvl3pPr marL="11430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2000" kern="1200">
                <a:solidFill>
                  <a:schemeClr val="tx1"/>
                </a:solidFill>
                <a:latin typeface="Bell MT" panose="02020503060305020303" pitchFamily="18" charset="0"/>
                <a:ea typeface="+mn-ea"/>
                <a:cs typeface="+mn-cs"/>
              </a:defRPr>
            </a:lvl3pPr>
            <a:lvl4pPr marL="16002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4pPr>
            <a:lvl5pPr marL="20574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t>Experiment on Aishell-1 and Aishell-2</a:t>
            </a:r>
          </a:p>
        </p:txBody>
      </p:sp>
      <p:pic>
        <p:nvPicPr>
          <p:cNvPr id="11" name="图片 10">
            <a:extLst>
              <a:ext uri="{FF2B5EF4-FFF2-40B4-BE49-F238E27FC236}">
                <a16:creationId xmlns:a16="http://schemas.microsoft.com/office/drawing/2014/main" id="{CCCBA9D2-80F4-ABFF-1FBA-59070B9D3CBB}"/>
              </a:ext>
            </a:extLst>
          </p:cNvPr>
          <p:cNvPicPr>
            <a:picLocks noChangeAspect="1"/>
          </p:cNvPicPr>
          <p:nvPr/>
        </p:nvPicPr>
        <p:blipFill>
          <a:blip r:embed="rId4"/>
          <a:stretch>
            <a:fillRect/>
          </a:stretch>
        </p:blipFill>
        <p:spPr>
          <a:xfrm>
            <a:off x="5668883" y="1487640"/>
            <a:ext cx="5950950" cy="1683974"/>
          </a:xfrm>
          <a:prstGeom prst="rect">
            <a:avLst/>
          </a:prstGeom>
        </p:spPr>
      </p:pic>
      <p:sp>
        <p:nvSpPr>
          <p:cNvPr id="12" name="内容占位符 2">
            <a:extLst>
              <a:ext uri="{FF2B5EF4-FFF2-40B4-BE49-F238E27FC236}">
                <a16:creationId xmlns:a16="http://schemas.microsoft.com/office/drawing/2014/main" id="{EE1D7DBD-8A14-E4FA-CA85-B5541EC459D7}"/>
              </a:ext>
            </a:extLst>
          </p:cNvPr>
          <p:cNvSpPr txBox="1">
            <a:spLocks/>
          </p:cNvSpPr>
          <p:nvPr/>
        </p:nvSpPr>
        <p:spPr>
          <a:xfrm>
            <a:off x="5699749" y="1115984"/>
            <a:ext cx="6066123" cy="21333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C00000"/>
              </a:buClr>
              <a:buSzPct val="120000"/>
              <a:buFont typeface="Wingdings" panose="05000000000000000000" pitchFamily="2" charset="2"/>
              <a:buChar char="§"/>
              <a:defRPr sz="2800" kern="1200">
                <a:solidFill>
                  <a:schemeClr val="tx1"/>
                </a:solidFill>
                <a:latin typeface="Bell MT" panose="02020503060305020303" pitchFamily="18" charset="0"/>
                <a:ea typeface="+mn-ea"/>
                <a:cs typeface="+mn-cs"/>
              </a:defRPr>
            </a:lvl1pPr>
            <a:lvl2pPr marL="685800" indent="-228600" algn="just" defTabSz="914400" rtl="0" eaLnBrk="1" latinLnBrk="0" hangingPunct="1">
              <a:lnSpc>
                <a:spcPct val="70000"/>
              </a:lnSpc>
              <a:spcBef>
                <a:spcPts val="600"/>
              </a:spcBef>
              <a:buClr>
                <a:srgbClr val="C00000"/>
              </a:buClr>
              <a:buSzPct val="120000"/>
              <a:buFont typeface="Wingdings" panose="05000000000000000000" pitchFamily="2" charset="2"/>
              <a:buChar char="§"/>
              <a:defRPr sz="2400" kern="1200">
                <a:solidFill>
                  <a:schemeClr val="tx1"/>
                </a:solidFill>
                <a:latin typeface="Bell MT" panose="02020503060305020303" pitchFamily="18" charset="0"/>
                <a:ea typeface="+mn-ea"/>
                <a:cs typeface="+mn-cs"/>
              </a:defRPr>
            </a:lvl2pPr>
            <a:lvl3pPr marL="11430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2000" kern="1200">
                <a:solidFill>
                  <a:schemeClr val="tx1"/>
                </a:solidFill>
                <a:latin typeface="Bell MT" panose="02020503060305020303" pitchFamily="18" charset="0"/>
                <a:ea typeface="+mn-ea"/>
                <a:cs typeface="+mn-cs"/>
              </a:defRPr>
            </a:lvl3pPr>
            <a:lvl4pPr marL="16002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4pPr>
            <a:lvl5pPr marL="20574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latin typeface="Times New Roman" panose="02020603050405020304" pitchFamily="18" charset="0"/>
                <a:cs typeface="Times New Roman" panose="02020603050405020304" pitchFamily="18" charset="0"/>
              </a:rPr>
              <a:t>2W </a:t>
            </a:r>
            <a:r>
              <a:rPr lang="zh-CN" altLang="en-US" sz="2000" dirty="0">
                <a:latin typeface="Times New Roman" panose="02020603050405020304" pitchFamily="18" charset="0"/>
                <a:cs typeface="Times New Roman" panose="02020603050405020304" pitchFamily="18" charset="0"/>
              </a:rPr>
              <a:t>小时</a:t>
            </a:r>
            <a:r>
              <a:rPr lang="en-US" altLang="zh-CN" sz="2000" dirty="0">
                <a:latin typeface="Times New Roman" panose="02020603050405020304" pitchFamily="18" charset="0"/>
                <a:cs typeface="Times New Roman" panose="02020603050405020304" pitchFamily="18" charset="0"/>
              </a:rPr>
              <a:t> Neural Transducer</a:t>
            </a:r>
          </a:p>
        </p:txBody>
      </p:sp>
      <p:sp>
        <p:nvSpPr>
          <p:cNvPr id="14" name="文本框 13">
            <a:extLst>
              <a:ext uri="{FF2B5EF4-FFF2-40B4-BE49-F238E27FC236}">
                <a16:creationId xmlns:a16="http://schemas.microsoft.com/office/drawing/2014/main" id="{4BF22CA6-F1D5-1C60-6640-B0103C4692E4}"/>
              </a:ext>
            </a:extLst>
          </p:cNvPr>
          <p:cNvSpPr txBox="1"/>
          <p:nvPr/>
        </p:nvSpPr>
        <p:spPr>
          <a:xfrm>
            <a:off x="166240" y="5083683"/>
            <a:ext cx="9829165" cy="923330"/>
          </a:xfrm>
          <a:prstGeom prst="rect">
            <a:avLst/>
          </a:prstGeom>
          <a:noFill/>
        </p:spPr>
        <p:txBody>
          <a:bodyPr wrap="square">
            <a:spAutoFit/>
          </a:bodyPr>
          <a:lstStyle/>
          <a:p>
            <a:r>
              <a:rPr lang="zh-CN" altLang="en-US" dirty="0"/>
              <a:t>REF: </a:t>
            </a:r>
            <a:r>
              <a:rPr lang="en-US" altLang="zh-CN" dirty="0"/>
              <a:t>	  </a:t>
            </a:r>
            <a:r>
              <a:rPr lang="zh-CN" altLang="en-US" dirty="0"/>
              <a:t>只 听 得 </a:t>
            </a:r>
            <a:r>
              <a:rPr lang="zh-CN" altLang="en-US" dirty="0">
                <a:solidFill>
                  <a:schemeClr val="accent1"/>
                </a:solidFill>
              </a:rPr>
              <a:t>趟 子 手 </a:t>
            </a:r>
            <a:r>
              <a:rPr lang="zh-CN" altLang="en-US" dirty="0"/>
              <a:t>白 二 在 左 首 林 中 叫 道 唉 </a:t>
            </a:r>
            <a:r>
              <a:rPr lang="zh-CN" altLang="en-US" dirty="0">
                <a:solidFill>
                  <a:srgbClr val="0070C0"/>
                </a:solidFill>
              </a:rPr>
              <a:t>少 镖 头 </a:t>
            </a:r>
            <a:r>
              <a:rPr lang="zh-CN" altLang="en-US" dirty="0"/>
              <a:t>快 来 这 里 有 野 鸡</a:t>
            </a:r>
            <a:endParaRPr lang="en-US" altLang="zh-CN" dirty="0"/>
          </a:p>
          <a:p>
            <a:r>
              <a:rPr lang="en-US" altLang="zh-CN" dirty="0"/>
              <a:t>Char</a:t>
            </a:r>
            <a:r>
              <a:rPr lang="zh-CN" altLang="en-US" dirty="0"/>
              <a:t> </a:t>
            </a:r>
            <a:r>
              <a:rPr lang="en-US" altLang="zh-CN" dirty="0"/>
              <a:t>LM</a:t>
            </a:r>
            <a:r>
              <a:rPr lang="zh-CN" altLang="en-US" dirty="0"/>
              <a:t>:   只 听 得 </a:t>
            </a:r>
            <a:r>
              <a:rPr lang="zh-CN" altLang="en-US" b="1" dirty="0">
                <a:solidFill>
                  <a:srgbClr val="FF0000"/>
                </a:solidFill>
              </a:rPr>
              <a:t>烫 子 手 </a:t>
            </a:r>
            <a:r>
              <a:rPr lang="zh-CN" altLang="en-US" dirty="0"/>
              <a:t>白 二 在 左 手 林 中 叫 道 唉 </a:t>
            </a:r>
            <a:r>
              <a:rPr lang="zh-CN" altLang="en-US" b="1" dirty="0">
                <a:solidFill>
                  <a:srgbClr val="FF0000"/>
                </a:solidFill>
              </a:rPr>
              <a:t>邵 彪 头 </a:t>
            </a:r>
            <a:r>
              <a:rPr lang="zh-CN" altLang="en-US" dirty="0"/>
              <a:t>快 来 这 里 有 野 鸡</a:t>
            </a:r>
            <a:endParaRPr lang="en-US" altLang="zh-CN" dirty="0"/>
          </a:p>
          <a:p>
            <a:r>
              <a:rPr lang="en-US" altLang="zh-CN" dirty="0"/>
              <a:t>Word LM:  </a:t>
            </a:r>
            <a:r>
              <a:rPr lang="zh-CN" altLang="en-US" dirty="0"/>
              <a:t>只 听 得 </a:t>
            </a:r>
            <a:r>
              <a:rPr lang="zh-CN" altLang="en-US" b="1" dirty="0">
                <a:solidFill>
                  <a:schemeClr val="accent1"/>
                </a:solidFill>
              </a:rPr>
              <a:t>趟 子 手 </a:t>
            </a:r>
            <a:r>
              <a:rPr lang="zh-CN" altLang="en-US" dirty="0"/>
              <a:t>白 二 在 左 手 林 中 叫 道 唉 </a:t>
            </a:r>
            <a:r>
              <a:rPr lang="zh-CN" altLang="en-US" b="1" dirty="0">
                <a:solidFill>
                  <a:srgbClr val="0070C0"/>
                </a:solidFill>
              </a:rPr>
              <a:t>少 镖 头 </a:t>
            </a:r>
            <a:r>
              <a:rPr lang="zh-CN" altLang="en-US" dirty="0"/>
              <a:t>快 来 这 里 有 野 鸡</a:t>
            </a:r>
            <a:endParaRPr lang="en-US" altLang="zh-CN" dirty="0"/>
          </a:p>
        </p:txBody>
      </p:sp>
      <p:sp>
        <p:nvSpPr>
          <p:cNvPr id="15" name="文本框 14">
            <a:extLst>
              <a:ext uri="{FF2B5EF4-FFF2-40B4-BE49-F238E27FC236}">
                <a16:creationId xmlns:a16="http://schemas.microsoft.com/office/drawing/2014/main" id="{E5E3251C-CEE3-0826-E5EB-7829FD3596CF}"/>
              </a:ext>
            </a:extLst>
          </p:cNvPr>
          <p:cNvSpPr txBox="1"/>
          <p:nvPr/>
        </p:nvSpPr>
        <p:spPr>
          <a:xfrm>
            <a:off x="166240" y="4525955"/>
            <a:ext cx="2710999" cy="369332"/>
          </a:xfrm>
          <a:prstGeom prst="rect">
            <a:avLst/>
          </a:prstGeom>
          <a:noFill/>
        </p:spPr>
        <p:txBody>
          <a:bodyPr wrap="none" rtlCol="0">
            <a:spAutoFit/>
          </a:bodyPr>
          <a:lstStyle/>
          <a:p>
            <a:r>
              <a:rPr lang="zh-CN" altLang="en-US" dirty="0"/>
              <a:t>笑傲江湖</a:t>
            </a:r>
            <a:r>
              <a:rPr lang="en-US" altLang="zh-CN" dirty="0"/>
              <a:t>: WER 13.8 -&gt; 7.5</a:t>
            </a:r>
            <a:endParaRPr lang="zh-CN" altLang="en-US" dirty="0"/>
          </a:p>
        </p:txBody>
      </p:sp>
    </p:spTree>
    <p:extLst>
      <p:ext uri="{BB962C8B-B14F-4D97-AF65-F5344CB8AC3E}">
        <p14:creationId xmlns:p14="http://schemas.microsoft.com/office/powerpoint/2010/main" val="2066033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431008-52D9-40F3-B418-273CEC3D0CFE}"/>
              </a:ext>
            </a:extLst>
          </p:cNvPr>
          <p:cNvSpPr>
            <a:spLocks noGrp="1"/>
          </p:cNvSpPr>
          <p:nvPr>
            <p:ph type="title"/>
          </p:nvPr>
        </p:nvSpPr>
        <p:spPr/>
        <p:txBody>
          <a:bodyPr/>
          <a:lstStyle/>
          <a:p>
            <a:r>
              <a:rPr lang="zh-CN" altLang="en-US" dirty="0"/>
              <a:t>基于语种感知编码器的中英文语音识别</a:t>
            </a:r>
            <a:endParaRPr lang="en-US" altLang="zh-CN" dirty="0"/>
          </a:p>
        </p:txBody>
      </p:sp>
      <p:sp>
        <p:nvSpPr>
          <p:cNvPr id="4" name="日期占位符 3">
            <a:extLst>
              <a:ext uri="{FF2B5EF4-FFF2-40B4-BE49-F238E27FC236}">
                <a16:creationId xmlns:a16="http://schemas.microsoft.com/office/drawing/2014/main" id="{034C4FE4-0F03-4E07-A461-EABAA4901BB4}"/>
              </a:ext>
            </a:extLst>
          </p:cNvPr>
          <p:cNvSpPr>
            <a:spLocks noGrp="1"/>
          </p:cNvSpPr>
          <p:nvPr>
            <p:ph type="dt" sz="half" idx="10"/>
          </p:nvPr>
        </p:nvSpPr>
        <p:spPr/>
        <p:txBody>
          <a:bodyPr/>
          <a:lstStyle/>
          <a:p>
            <a:fld id="{5AE5EFF1-4930-4CA3-B25C-34F598C46406}" type="datetime1">
              <a:rPr lang="en-US" smtClean="0"/>
              <a:t>5/26/2022</a:t>
            </a:fld>
            <a:endParaRPr lang="en-US" dirty="0"/>
          </a:p>
        </p:txBody>
      </p:sp>
      <p:sp>
        <p:nvSpPr>
          <p:cNvPr id="5" name="页脚占位符 4">
            <a:extLst>
              <a:ext uri="{FF2B5EF4-FFF2-40B4-BE49-F238E27FC236}">
                <a16:creationId xmlns:a16="http://schemas.microsoft.com/office/drawing/2014/main" id="{7D6BB50D-0126-4418-9D79-4E63AA39A3EC}"/>
              </a:ext>
            </a:extLst>
          </p:cNvPr>
          <p:cNvSpPr>
            <a:spLocks noGrp="1"/>
          </p:cNvSpPr>
          <p:nvPr>
            <p:ph type="ftr" sz="quarter" idx="11"/>
          </p:nvPr>
        </p:nvSpPr>
        <p:spPr/>
        <p:txBody>
          <a:bodyPr/>
          <a:lstStyle/>
          <a:p>
            <a:r>
              <a:rPr lang="en-US" altLang="zh-CN" dirty="0"/>
              <a:t>Part II: E2E Code-switch ASR</a:t>
            </a:r>
          </a:p>
        </p:txBody>
      </p:sp>
      <p:sp>
        <p:nvSpPr>
          <p:cNvPr id="6" name="灯片编号占位符 5">
            <a:extLst>
              <a:ext uri="{FF2B5EF4-FFF2-40B4-BE49-F238E27FC236}">
                <a16:creationId xmlns:a16="http://schemas.microsoft.com/office/drawing/2014/main" id="{1A084E97-AFFA-44D4-B7AC-BC8579BC8293}"/>
              </a:ext>
            </a:extLst>
          </p:cNvPr>
          <p:cNvSpPr>
            <a:spLocks noGrp="1"/>
          </p:cNvSpPr>
          <p:nvPr>
            <p:ph type="sldNum" sz="quarter" idx="12"/>
          </p:nvPr>
        </p:nvSpPr>
        <p:spPr/>
        <p:txBody>
          <a:bodyPr/>
          <a:lstStyle/>
          <a:p>
            <a:fld id="{B7CBE8AE-9389-4E4D-966C-8642C3CA71EB}" type="slidenum">
              <a:rPr lang="en-US" smtClean="0"/>
              <a:t>16</a:t>
            </a:fld>
            <a:endParaRPr lang="en-US"/>
          </a:p>
        </p:txBody>
      </p:sp>
      <p:sp>
        <p:nvSpPr>
          <p:cNvPr id="9" name="内容占位符 2">
            <a:extLst>
              <a:ext uri="{FF2B5EF4-FFF2-40B4-BE49-F238E27FC236}">
                <a16:creationId xmlns:a16="http://schemas.microsoft.com/office/drawing/2014/main" id="{222EDF9C-E190-4F11-8A79-576D8A9681AC}"/>
              </a:ext>
            </a:extLst>
          </p:cNvPr>
          <p:cNvSpPr txBox="1">
            <a:spLocks/>
          </p:cNvSpPr>
          <p:nvPr/>
        </p:nvSpPr>
        <p:spPr>
          <a:xfrm>
            <a:off x="539590" y="1201250"/>
            <a:ext cx="10978001" cy="47356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20000"/>
              <a:buFont typeface="Wingdings" panose="05000000000000000000" pitchFamily="2" charset="2"/>
              <a:buChar char="§"/>
              <a:defRPr sz="2800" kern="1200">
                <a:solidFill>
                  <a:schemeClr val="tx1"/>
                </a:solidFill>
                <a:latin typeface="Bell MT" panose="02020503060305020303" pitchFamily="18" charset="0"/>
                <a:ea typeface="+mn-ea"/>
                <a:cs typeface="+mn-cs"/>
              </a:defRPr>
            </a:lvl1pPr>
            <a:lvl2pPr marL="685800" indent="-228600" algn="just" defTabSz="914400" rtl="0" eaLnBrk="1" latinLnBrk="0" hangingPunct="1">
              <a:lnSpc>
                <a:spcPct val="70000"/>
              </a:lnSpc>
              <a:spcBef>
                <a:spcPts val="600"/>
              </a:spcBef>
              <a:buClr>
                <a:srgbClr val="C00000"/>
              </a:buClr>
              <a:buSzPct val="120000"/>
              <a:buFont typeface="Wingdings" panose="05000000000000000000" pitchFamily="2" charset="2"/>
              <a:buChar char="§"/>
              <a:defRPr sz="2400" kern="1200">
                <a:solidFill>
                  <a:schemeClr val="tx1"/>
                </a:solidFill>
                <a:latin typeface="Bell MT" panose="02020503060305020303" pitchFamily="18" charset="0"/>
                <a:ea typeface="+mn-ea"/>
                <a:cs typeface="+mn-cs"/>
              </a:defRPr>
            </a:lvl2pPr>
            <a:lvl3pPr marL="11430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2000" kern="1200">
                <a:solidFill>
                  <a:schemeClr val="tx1"/>
                </a:solidFill>
                <a:latin typeface="Bell MT" panose="02020503060305020303" pitchFamily="18" charset="0"/>
                <a:ea typeface="+mn-ea"/>
                <a:cs typeface="+mn-cs"/>
              </a:defRPr>
            </a:lvl3pPr>
            <a:lvl4pPr marL="16002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4pPr>
            <a:lvl5pPr marL="20574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altLang="zh-CN" u="sng" dirty="0">
              <a:solidFill>
                <a:schemeClr val="bg2">
                  <a:lumMod val="50000"/>
                </a:schemeClr>
              </a:solidFill>
            </a:endParaRPr>
          </a:p>
        </p:txBody>
      </p:sp>
      <p:pic>
        <p:nvPicPr>
          <p:cNvPr id="8" name="图片 7" descr="图示&#10;&#10;描述已自动生成">
            <a:extLst>
              <a:ext uri="{FF2B5EF4-FFF2-40B4-BE49-F238E27FC236}">
                <a16:creationId xmlns:a16="http://schemas.microsoft.com/office/drawing/2014/main" id="{A2F11CAB-E997-4594-A9BA-C9DA9C21F2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7297" y="863276"/>
            <a:ext cx="3462425" cy="5073600"/>
          </a:xfrm>
          <a:prstGeom prst="rect">
            <a:avLst/>
          </a:prstGeom>
        </p:spPr>
      </p:pic>
      <p:sp>
        <p:nvSpPr>
          <p:cNvPr id="14" name="内容占位符 2">
            <a:extLst>
              <a:ext uri="{FF2B5EF4-FFF2-40B4-BE49-F238E27FC236}">
                <a16:creationId xmlns:a16="http://schemas.microsoft.com/office/drawing/2014/main" id="{3BF7BCBF-8759-4331-A8D5-52FA1BA735B9}"/>
              </a:ext>
            </a:extLst>
          </p:cNvPr>
          <p:cNvSpPr txBox="1">
            <a:spLocks/>
          </p:cNvSpPr>
          <p:nvPr/>
        </p:nvSpPr>
        <p:spPr>
          <a:xfrm>
            <a:off x="1191084" y="1418127"/>
            <a:ext cx="7034955" cy="20659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20000"/>
              <a:buFont typeface="Wingdings" panose="05000000000000000000" pitchFamily="2" charset="2"/>
              <a:buChar char="§"/>
              <a:defRPr sz="2800" kern="1200">
                <a:solidFill>
                  <a:schemeClr val="tx1"/>
                </a:solidFill>
                <a:latin typeface="Bell MT" panose="02020503060305020303" pitchFamily="18" charset="0"/>
                <a:ea typeface="+mn-ea"/>
                <a:cs typeface="+mn-cs"/>
              </a:defRPr>
            </a:lvl1pPr>
            <a:lvl2pPr marL="685800" indent="-228600" algn="just" defTabSz="914400" rtl="0" eaLnBrk="1" latinLnBrk="0" hangingPunct="1">
              <a:lnSpc>
                <a:spcPct val="70000"/>
              </a:lnSpc>
              <a:spcBef>
                <a:spcPts val="600"/>
              </a:spcBef>
              <a:buClr>
                <a:srgbClr val="C00000"/>
              </a:buClr>
              <a:buSzPct val="120000"/>
              <a:buFont typeface="Wingdings" panose="05000000000000000000" pitchFamily="2" charset="2"/>
              <a:buChar char="§"/>
              <a:defRPr sz="2400" kern="1200">
                <a:solidFill>
                  <a:schemeClr val="tx1"/>
                </a:solidFill>
                <a:latin typeface="Bell MT" panose="02020503060305020303" pitchFamily="18" charset="0"/>
                <a:ea typeface="+mn-ea"/>
                <a:cs typeface="+mn-cs"/>
              </a:defRPr>
            </a:lvl2pPr>
            <a:lvl3pPr marL="11430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2000" kern="1200">
                <a:solidFill>
                  <a:schemeClr val="tx1"/>
                </a:solidFill>
                <a:latin typeface="Bell MT" panose="02020503060305020303" pitchFamily="18" charset="0"/>
                <a:ea typeface="+mn-ea"/>
                <a:cs typeface="+mn-cs"/>
              </a:defRPr>
            </a:lvl3pPr>
            <a:lvl4pPr marL="16002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4pPr>
            <a:lvl5pPr marL="20574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a:t>多语种识别</a:t>
            </a:r>
            <a:endParaRPr lang="en-US" altLang="zh-CN" sz="2400" dirty="0"/>
          </a:p>
          <a:p>
            <a:pPr>
              <a:lnSpc>
                <a:spcPct val="150000"/>
              </a:lnSpc>
            </a:pPr>
            <a:r>
              <a:rPr lang="en-US" altLang="zh-CN" sz="2400" dirty="0"/>
              <a:t>Code-switch </a:t>
            </a:r>
            <a:r>
              <a:rPr lang="zh-CN" altLang="en-US" sz="2400" dirty="0"/>
              <a:t>训练数据少</a:t>
            </a:r>
            <a:endParaRPr lang="en-US" altLang="zh-CN" sz="2400" dirty="0"/>
          </a:p>
          <a:p>
            <a:pPr>
              <a:lnSpc>
                <a:spcPct val="150000"/>
              </a:lnSpc>
            </a:pPr>
            <a:r>
              <a:rPr lang="zh-CN" altLang="en-US" sz="2400" dirty="0"/>
              <a:t>端到端训练</a:t>
            </a:r>
            <a:endParaRPr lang="en-US" altLang="zh-CN" sz="2400" dirty="0"/>
          </a:p>
          <a:p>
            <a:pPr marL="0" indent="0">
              <a:lnSpc>
                <a:spcPct val="150000"/>
              </a:lnSpc>
              <a:buNone/>
            </a:pPr>
            <a:endParaRPr lang="en-US" altLang="zh-CN" sz="2400" dirty="0"/>
          </a:p>
        </p:txBody>
      </p:sp>
      <p:sp>
        <p:nvSpPr>
          <p:cNvPr id="15" name="文本框 14">
            <a:extLst>
              <a:ext uri="{FF2B5EF4-FFF2-40B4-BE49-F238E27FC236}">
                <a16:creationId xmlns:a16="http://schemas.microsoft.com/office/drawing/2014/main" id="{E7753235-4FDC-41A9-A3D5-7FB6EB94FE1E}"/>
              </a:ext>
            </a:extLst>
          </p:cNvPr>
          <p:cNvSpPr txBox="1"/>
          <p:nvPr/>
        </p:nvSpPr>
        <p:spPr>
          <a:xfrm>
            <a:off x="104172" y="6130039"/>
            <a:ext cx="11312236" cy="307777"/>
          </a:xfrm>
          <a:prstGeom prst="rect">
            <a:avLst/>
          </a:prstGeom>
          <a:noFill/>
        </p:spPr>
        <p:txBody>
          <a:bodyPr wrap="square" rtlCol="0">
            <a:spAutoFit/>
          </a:bodyPr>
          <a:lstStyle/>
          <a:p>
            <a:r>
              <a:rPr lang="en-US" altLang="zh-CN" sz="1400" dirty="0">
                <a:latin typeface="Bell MT" panose="02020503060305020303" pitchFamily="18" charset="0"/>
              </a:rPr>
              <a:t>J. Tian, </a:t>
            </a:r>
            <a:r>
              <a:rPr lang="en-US" altLang="zh-CN" sz="1400" dirty="0" err="1">
                <a:latin typeface="Bell MT" panose="02020503060305020303" pitchFamily="18" charset="0"/>
              </a:rPr>
              <a:t>Jianwei</a:t>
            </a:r>
            <a:r>
              <a:rPr lang="en-US" altLang="zh-CN" sz="1400" dirty="0">
                <a:latin typeface="Bell MT" panose="02020503060305020303" pitchFamily="18" charset="0"/>
              </a:rPr>
              <a:t> Yu et. al., LAE: Language-Aware Encoder for Monolingual and Multilingual ASR, submitted to </a:t>
            </a:r>
            <a:r>
              <a:rPr lang="en-US" altLang="zh-CN" sz="1400" dirty="0" err="1">
                <a:latin typeface="Bell MT" panose="02020503060305020303" pitchFamily="18" charset="0"/>
              </a:rPr>
              <a:t>Interspeech</a:t>
            </a:r>
            <a:r>
              <a:rPr lang="en-US" altLang="zh-CN" sz="1400" dirty="0">
                <a:latin typeface="Bell MT" panose="02020503060305020303" pitchFamily="18" charset="0"/>
              </a:rPr>
              <a:t> 2022</a:t>
            </a:r>
          </a:p>
        </p:txBody>
      </p:sp>
    </p:spTree>
    <p:extLst>
      <p:ext uri="{BB962C8B-B14F-4D97-AF65-F5344CB8AC3E}">
        <p14:creationId xmlns:p14="http://schemas.microsoft.com/office/powerpoint/2010/main" val="588285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431008-52D9-40F3-B418-273CEC3D0CFE}"/>
              </a:ext>
            </a:extLst>
          </p:cNvPr>
          <p:cNvSpPr>
            <a:spLocks noGrp="1"/>
          </p:cNvSpPr>
          <p:nvPr>
            <p:ph type="title"/>
          </p:nvPr>
        </p:nvSpPr>
        <p:spPr/>
        <p:txBody>
          <a:bodyPr/>
          <a:lstStyle/>
          <a:p>
            <a:r>
              <a:rPr lang="zh-CN" altLang="en-US" dirty="0"/>
              <a:t>基于语种感知编码器的中英文语音识别</a:t>
            </a:r>
          </a:p>
        </p:txBody>
      </p:sp>
      <p:sp>
        <p:nvSpPr>
          <p:cNvPr id="4" name="日期占位符 3">
            <a:extLst>
              <a:ext uri="{FF2B5EF4-FFF2-40B4-BE49-F238E27FC236}">
                <a16:creationId xmlns:a16="http://schemas.microsoft.com/office/drawing/2014/main" id="{034C4FE4-0F03-4E07-A461-EABAA4901BB4}"/>
              </a:ext>
            </a:extLst>
          </p:cNvPr>
          <p:cNvSpPr>
            <a:spLocks noGrp="1"/>
          </p:cNvSpPr>
          <p:nvPr>
            <p:ph type="dt" sz="half" idx="10"/>
          </p:nvPr>
        </p:nvSpPr>
        <p:spPr/>
        <p:txBody>
          <a:bodyPr/>
          <a:lstStyle/>
          <a:p>
            <a:fld id="{5AE5EFF1-4930-4CA3-B25C-34F598C46406}" type="datetime1">
              <a:rPr lang="en-US" smtClean="0"/>
              <a:t>5/26/2022</a:t>
            </a:fld>
            <a:endParaRPr lang="en-US" dirty="0"/>
          </a:p>
        </p:txBody>
      </p:sp>
      <p:sp>
        <p:nvSpPr>
          <p:cNvPr id="5" name="页脚占位符 4">
            <a:extLst>
              <a:ext uri="{FF2B5EF4-FFF2-40B4-BE49-F238E27FC236}">
                <a16:creationId xmlns:a16="http://schemas.microsoft.com/office/drawing/2014/main" id="{7D6BB50D-0126-4418-9D79-4E63AA39A3EC}"/>
              </a:ext>
            </a:extLst>
          </p:cNvPr>
          <p:cNvSpPr>
            <a:spLocks noGrp="1"/>
          </p:cNvSpPr>
          <p:nvPr>
            <p:ph type="ftr" sz="quarter" idx="11"/>
          </p:nvPr>
        </p:nvSpPr>
        <p:spPr/>
        <p:txBody>
          <a:bodyPr/>
          <a:lstStyle/>
          <a:p>
            <a:r>
              <a:rPr lang="en-US" altLang="zh-CN" dirty="0"/>
              <a:t>Part II: E2E Code-switch ASR</a:t>
            </a:r>
          </a:p>
        </p:txBody>
      </p:sp>
      <p:sp>
        <p:nvSpPr>
          <p:cNvPr id="6" name="灯片编号占位符 5">
            <a:extLst>
              <a:ext uri="{FF2B5EF4-FFF2-40B4-BE49-F238E27FC236}">
                <a16:creationId xmlns:a16="http://schemas.microsoft.com/office/drawing/2014/main" id="{1A084E97-AFFA-44D4-B7AC-BC8579BC8293}"/>
              </a:ext>
            </a:extLst>
          </p:cNvPr>
          <p:cNvSpPr>
            <a:spLocks noGrp="1"/>
          </p:cNvSpPr>
          <p:nvPr>
            <p:ph type="sldNum" sz="quarter" idx="12"/>
          </p:nvPr>
        </p:nvSpPr>
        <p:spPr/>
        <p:txBody>
          <a:bodyPr/>
          <a:lstStyle/>
          <a:p>
            <a:fld id="{B7CBE8AE-9389-4E4D-966C-8642C3CA71EB}" type="slidenum">
              <a:rPr lang="en-US" smtClean="0"/>
              <a:t>17</a:t>
            </a:fld>
            <a:endParaRPr lang="en-US"/>
          </a:p>
        </p:txBody>
      </p:sp>
      <p:sp>
        <p:nvSpPr>
          <p:cNvPr id="9" name="内容占位符 2">
            <a:extLst>
              <a:ext uri="{FF2B5EF4-FFF2-40B4-BE49-F238E27FC236}">
                <a16:creationId xmlns:a16="http://schemas.microsoft.com/office/drawing/2014/main" id="{222EDF9C-E190-4F11-8A79-576D8A9681AC}"/>
              </a:ext>
            </a:extLst>
          </p:cNvPr>
          <p:cNvSpPr txBox="1">
            <a:spLocks/>
          </p:cNvSpPr>
          <p:nvPr/>
        </p:nvSpPr>
        <p:spPr>
          <a:xfrm>
            <a:off x="539590" y="1691245"/>
            <a:ext cx="10978001" cy="47356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20000"/>
              <a:buFont typeface="Wingdings" panose="05000000000000000000" pitchFamily="2" charset="2"/>
              <a:buChar char="§"/>
              <a:defRPr sz="2800" kern="1200">
                <a:solidFill>
                  <a:schemeClr val="tx1"/>
                </a:solidFill>
                <a:latin typeface="Bell MT" panose="02020503060305020303" pitchFamily="18" charset="0"/>
                <a:ea typeface="+mn-ea"/>
                <a:cs typeface="+mn-cs"/>
              </a:defRPr>
            </a:lvl1pPr>
            <a:lvl2pPr marL="685800" indent="-228600" algn="just" defTabSz="914400" rtl="0" eaLnBrk="1" latinLnBrk="0" hangingPunct="1">
              <a:lnSpc>
                <a:spcPct val="70000"/>
              </a:lnSpc>
              <a:spcBef>
                <a:spcPts val="600"/>
              </a:spcBef>
              <a:buClr>
                <a:srgbClr val="C00000"/>
              </a:buClr>
              <a:buSzPct val="120000"/>
              <a:buFont typeface="Wingdings" panose="05000000000000000000" pitchFamily="2" charset="2"/>
              <a:buChar char="§"/>
              <a:defRPr sz="2400" kern="1200">
                <a:solidFill>
                  <a:schemeClr val="tx1"/>
                </a:solidFill>
                <a:latin typeface="Bell MT" panose="02020503060305020303" pitchFamily="18" charset="0"/>
                <a:ea typeface="+mn-ea"/>
                <a:cs typeface="+mn-cs"/>
              </a:defRPr>
            </a:lvl2pPr>
            <a:lvl3pPr marL="11430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2000" kern="1200">
                <a:solidFill>
                  <a:schemeClr val="tx1"/>
                </a:solidFill>
                <a:latin typeface="Bell MT" panose="02020503060305020303" pitchFamily="18" charset="0"/>
                <a:ea typeface="+mn-ea"/>
                <a:cs typeface="+mn-cs"/>
              </a:defRPr>
            </a:lvl3pPr>
            <a:lvl4pPr marL="16002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4pPr>
            <a:lvl5pPr marL="20574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altLang="zh-CN" u="sng" dirty="0">
              <a:solidFill>
                <a:schemeClr val="bg2">
                  <a:lumMod val="50000"/>
                </a:schemeClr>
              </a:solidFill>
            </a:endParaRPr>
          </a:p>
        </p:txBody>
      </p:sp>
      <p:pic>
        <p:nvPicPr>
          <p:cNvPr id="10" name="图片 9">
            <a:extLst>
              <a:ext uri="{FF2B5EF4-FFF2-40B4-BE49-F238E27FC236}">
                <a16:creationId xmlns:a16="http://schemas.microsoft.com/office/drawing/2014/main" id="{574C951E-87EE-4EE5-893C-A86E68ABB948}"/>
              </a:ext>
            </a:extLst>
          </p:cNvPr>
          <p:cNvPicPr>
            <a:picLocks noChangeAspect="1"/>
          </p:cNvPicPr>
          <p:nvPr/>
        </p:nvPicPr>
        <p:blipFill>
          <a:blip r:embed="rId3"/>
          <a:stretch>
            <a:fillRect/>
          </a:stretch>
        </p:blipFill>
        <p:spPr>
          <a:xfrm>
            <a:off x="1375459" y="1363492"/>
            <a:ext cx="7845964" cy="2978072"/>
          </a:xfrm>
          <a:prstGeom prst="rect">
            <a:avLst/>
          </a:prstGeom>
        </p:spPr>
      </p:pic>
      <p:sp>
        <p:nvSpPr>
          <p:cNvPr id="11" name="内容占位符 2">
            <a:extLst>
              <a:ext uri="{FF2B5EF4-FFF2-40B4-BE49-F238E27FC236}">
                <a16:creationId xmlns:a16="http://schemas.microsoft.com/office/drawing/2014/main" id="{317A5890-6CA0-4F72-83A5-C6D3090CD414}"/>
              </a:ext>
            </a:extLst>
          </p:cNvPr>
          <p:cNvSpPr txBox="1">
            <a:spLocks/>
          </p:cNvSpPr>
          <p:nvPr/>
        </p:nvSpPr>
        <p:spPr>
          <a:xfrm>
            <a:off x="674409" y="4439413"/>
            <a:ext cx="10488891" cy="19874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20000"/>
              <a:buFont typeface="Wingdings" panose="05000000000000000000" pitchFamily="2" charset="2"/>
              <a:buChar char="§"/>
              <a:defRPr sz="2800" kern="1200">
                <a:solidFill>
                  <a:schemeClr val="tx1"/>
                </a:solidFill>
                <a:latin typeface="Bell MT" panose="02020503060305020303" pitchFamily="18" charset="0"/>
                <a:ea typeface="+mn-ea"/>
                <a:cs typeface="+mn-cs"/>
              </a:defRPr>
            </a:lvl1pPr>
            <a:lvl2pPr marL="685800" indent="-228600" algn="just" defTabSz="914400" rtl="0" eaLnBrk="1" latinLnBrk="0" hangingPunct="1">
              <a:lnSpc>
                <a:spcPct val="70000"/>
              </a:lnSpc>
              <a:spcBef>
                <a:spcPts val="600"/>
              </a:spcBef>
              <a:buClr>
                <a:srgbClr val="C00000"/>
              </a:buClr>
              <a:buSzPct val="120000"/>
              <a:buFont typeface="Wingdings" panose="05000000000000000000" pitchFamily="2" charset="2"/>
              <a:buChar char="§"/>
              <a:defRPr sz="2400" kern="1200">
                <a:solidFill>
                  <a:schemeClr val="tx1"/>
                </a:solidFill>
                <a:latin typeface="Bell MT" panose="02020503060305020303" pitchFamily="18" charset="0"/>
                <a:ea typeface="+mn-ea"/>
                <a:cs typeface="+mn-cs"/>
              </a:defRPr>
            </a:lvl2pPr>
            <a:lvl3pPr marL="11430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2000" kern="1200">
                <a:solidFill>
                  <a:schemeClr val="tx1"/>
                </a:solidFill>
                <a:latin typeface="Bell MT" panose="02020503060305020303" pitchFamily="18" charset="0"/>
                <a:ea typeface="+mn-ea"/>
                <a:cs typeface="+mn-cs"/>
              </a:defRPr>
            </a:lvl3pPr>
            <a:lvl4pPr marL="16002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4pPr>
            <a:lvl5pPr marL="20574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a:t>英文和中文</a:t>
            </a:r>
            <a:r>
              <a:rPr lang="en-US" altLang="zh-CN" sz="2400" dirty="0"/>
              <a:t>Encoder</a:t>
            </a:r>
            <a:r>
              <a:rPr lang="zh-CN" altLang="en-US" sz="2400" dirty="0"/>
              <a:t>部分的</a:t>
            </a:r>
            <a:r>
              <a:rPr lang="en-US" altLang="zh-CN" sz="2400" dirty="0"/>
              <a:t>CTC </a:t>
            </a:r>
            <a:r>
              <a:rPr lang="zh-CN" altLang="en-US" sz="2400" dirty="0"/>
              <a:t>输出</a:t>
            </a:r>
            <a:endParaRPr lang="en-US" altLang="zh-CN" sz="2400" dirty="0"/>
          </a:p>
          <a:p>
            <a:pPr>
              <a:lnSpc>
                <a:spcPct val="150000"/>
              </a:lnSpc>
            </a:pPr>
            <a:r>
              <a:rPr lang="zh-CN" altLang="en-US" sz="2400" dirty="0"/>
              <a:t>模型能够区分英文和中文的</a:t>
            </a:r>
            <a:r>
              <a:rPr lang="en-US" altLang="zh-CN" sz="2400" dirty="0"/>
              <a:t>segment</a:t>
            </a:r>
          </a:p>
        </p:txBody>
      </p:sp>
      <p:sp>
        <p:nvSpPr>
          <p:cNvPr id="12" name="矩形 11">
            <a:extLst>
              <a:ext uri="{FF2B5EF4-FFF2-40B4-BE49-F238E27FC236}">
                <a16:creationId xmlns:a16="http://schemas.microsoft.com/office/drawing/2014/main" id="{4CE25FCC-5877-4703-8797-14E639263BF7}"/>
              </a:ext>
            </a:extLst>
          </p:cNvPr>
          <p:cNvSpPr/>
          <p:nvPr/>
        </p:nvSpPr>
        <p:spPr>
          <a:xfrm>
            <a:off x="4066958" y="1326120"/>
            <a:ext cx="4953000" cy="2557294"/>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704B848C-D647-43B6-AD43-DC425CE16C15}"/>
              </a:ext>
            </a:extLst>
          </p:cNvPr>
          <p:cNvSpPr/>
          <p:nvPr/>
        </p:nvSpPr>
        <p:spPr>
          <a:xfrm>
            <a:off x="1461066" y="1326120"/>
            <a:ext cx="2605892" cy="2557294"/>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557945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431008-52D9-40F3-B418-273CEC3D0CFE}"/>
              </a:ext>
            </a:extLst>
          </p:cNvPr>
          <p:cNvSpPr>
            <a:spLocks noGrp="1"/>
          </p:cNvSpPr>
          <p:nvPr>
            <p:ph type="title"/>
          </p:nvPr>
        </p:nvSpPr>
        <p:spPr/>
        <p:txBody>
          <a:bodyPr/>
          <a:lstStyle/>
          <a:p>
            <a:r>
              <a:rPr lang="zh-CN" altLang="en-US" dirty="0"/>
              <a:t>基于语种感知编码器的中英文语音识别</a:t>
            </a:r>
          </a:p>
        </p:txBody>
      </p:sp>
      <p:sp>
        <p:nvSpPr>
          <p:cNvPr id="4" name="日期占位符 3">
            <a:extLst>
              <a:ext uri="{FF2B5EF4-FFF2-40B4-BE49-F238E27FC236}">
                <a16:creationId xmlns:a16="http://schemas.microsoft.com/office/drawing/2014/main" id="{034C4FE4-0F03-4E07-A461-EABAA4901BB4}"/>
              </a:ext>
            </a:extLst>
          </p:cNvPr>
          <p:cNvSpPr>
            <a:spLocks noGrp="1"/>
          </p:cNvSpPr>
          <p:nvPr>
            <p:ph type="dt" sz="half" idx="10"/>
          </p:nvPr>
        </p:nvSpPr>
        <p:spPr/>
        <p:txBody>
          <a:bodyPr/>
          <a:lstStyle/>
          <a:p>
            <a:fld id="{5AE5EFF1-4930-4CA3-B25C-34F598C46406}" type="datetime1">
              <a:rPr lang="en-US" smtClean="0"/>
              <a:t>5/26/2022</a:t>
            </a:fld>
            <a:endParaRPr lang="en-US" dirty="0"/>
          </a:p>
        </p:txBody>
      </p:sp>
      <p:sp>
        <p:nvSpPr>
          <p:cNvPr id="5" name="页脚占位符 4">
            <a:extLst>
              <a:ext uri="{FF2B5EF4-FFF2-40B4-BE49-F238E27FC236}">
                <a16:creationId xmlns:a16="http://schemas.microsoft.com/office/drawing/2014/main" id="{7D6BB50D-0126-4418-9D79-4E63AA39A3EC}"/>
              </a:ext>
            </a:extLst>
          </p:cNvPr>
          <p:cNvSpPr>
            <a:spLocks noGrp="1"/>
          </p:cNvSpPr>
          <p:nvPr>
            <p:ph type="ftr" sz="quarter" idx="11"/>
          </p:nvPr>
        </p:nvSpPr>
        <p:spPr/>
        <p:txBody>
          <a:bodyPr/>
          <a:lstStyle/>
          <a:p>
            <a:r>
              <a:rPr lang="en-US" altLang="zh-CN" dirty="0"/>
              <a:t>Part II: E2E Code-switch ASR</a:t>
            </a:r>
          </a:p>
        </p:txBody>
      </p:sp>
      <p:sp>
        <p:nvSpPr>
          <p:cNvPr id="6" name="灯片编号占位符 5">
            <a:extLst>
              <a:ext uri="{FF2B5EF4-FFF2-40B4-BE49-F238E27FC236}">
                <a16:creationId xmlns:a16="http://schemas.microsoft.com/office/drawing/2014/main" id="{1A084E97-AFFA-44D4-B7AC-BC8579BC8293}"/>
              </a:ext>
            </a:extLst>
          </p:cNvPr>
          <p:cNvSpPr>
            <a:spLocks noGrp="1"/>
          </p:cNvSpPr>
          <p:nvPr>
            <p:ph type="sldNum" sz="quarter" idx="12"/>
          </p:nvPr>
        </p:nvSpPr>
        <p:spPr/>
        <p:txBody>
          <a:bodyPr/>
          <a:lstStyle/>
          <a:p>
            <a:fld id="{B7CBE8AE-9389-4E4D-966C-8642C3CA71EB}" type="slidenum">
              <a:rPr lang="en-US" smtClean="0"/>
              <a:t>18</a:t>
            </a:fld>
            <a:endParaRPr lang="en-US"/>
          </a:p>
        </p:txBody>
      </p:sp>
      <p:sp>
        <p:nvSpPr>
          <p:cNvPr id="9" name="内容占位符 2">
            <a:extLst>
              <a:ext uri="{FF2B5EF4-FFF2-40B4-BE49-F238E27FC236}">
                <a16:creationId xmlns:a16="http://schemas.microsoft.com/office/drawing/2014/main" id="{222EDF9C-E190-4F11-8A79-576D8A9681AC}"/>
              </a:ext>
            </a:extLst>
          </p:cNvPr>
          <p:cNvSpPr txBox="1">
            <a:spLocks/>
          </p:cNvSpPr>
          <p:nvPr/>
        </p:nvSpPr>
        <p:spPr>
          <a:xfrm>
            <a:off x="539590" y="1201250"/>
            <a:ext cx="10978001" cy="47356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20000"/>
              <a:buFont typeface="Wingdings" panose="05000000000000000000" pitchFamily="2" charset="2"/>
              <a:buChar char="§"/>
              <a:defRPr sz="2800" kern="1200">
                <a:solidFill>
                  <a:schemeClr val="tx1"/>
                </a:solidFill>
                <a:latin typeface="Bell MT" panose="02020503060305020303" pitchFamily="18" charset="0"/>
                <a:ea typeface="+mn-ea"/>
                <a:cs typeface="+mn-cs"/>
              </a:defRPr>
            </a:lvl1pPr>
            <a:lvl2pPr marL="685800" indent="-228600" algn="just" defTabSz="914400" rtl="0" eaLnBrk="1" latinLnBrk="0" hangingPunct="1">
              <a:lnSpc>
                <a:spcPct val="70000"/>
              </a:lnSpc>
              <a:spcBef>
                <a:spcPts val="600"/>
              </a:spcBef>
              <a:buClr>
                <a:srgbClr val="C00000"/>
              </a:buClr>
              <a:buSzPct val="120000"/>
              <a:buFont typeface="Wingdings" panose="05000000000000000000" pitchFamily="2" charset="2"/>
              <a:buChar char="§"/>
              <a:defRPr sz="2400" kern="1200">
                <a:solidFill>
                  <a:schemeClr val="tx1"/>
                </a:solidFill>
                <a:latin typeface="Bell MT" panose="02020503060305020303" pitchFamily="18" charset="0"/>
                <a:ea typeface="+mn-ea"/>
                <a:cs typeface="+mn-cs"/>
              </a:defRPr>
            </a:lvl2pPr>
            <a:lvl3pPr marL="11430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2000" kern="1200">
                <a:solidFill>
                  <a:schemeClr val="tx1"/>
                </a:solidFill>
                <a:latin typeface="Bell MT" panose="02020503060305020303" pitchFamily="18" charset="0"/>
                <a:ea typeface="+mn-ea"/>
                <a:cs typeface="+mn-cs"/>
              </a:defRPr>
            </a:lvl3pPr>
            <a:lvl4pPr marL="16002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4pPr>
            <a:lvl5pPr marL="20574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altLang="zh-CN" u="sng" dirty="0">
              <a:solidFill>
                <a:schemeClr val="bg2">
                  <a:lumMod val="50000"/>
                </a:schemeClr>
              </a:solidFill>
            </a:endParaRPr>
          </a:p>
        </p:txBody>
      </p:sp>
      <p:pic>
        <p:nvPicPr>
          <p:cNvPr id="16" name="图片 15">
            <a:extLst>
              <a:ext uri="{FF2B5EF4-FFF2-40B4-BE49-F238E27FC236}">
                <a16:creationId xmlns:a16="http://schemas.microsoft.com/office/drawing/2014/main" id="{D8BC6E0F-77C4-4619-B083-E0F57ABEDB36}"/>
              </a:ext>
            </a:extLst>
          </p:cNvPr>
          <p:cNvPicPr>
            <a:picLocks noChangeAspect="1"/>
          </p:cNvPicPr>
          <p:nvPr/>
        </p:nvPicPr>
        <p:blipFill>
          <a:blip r:embed="rId3"/>
          <a:stretch>
            <a:fillRect/>
          </a:stretch>
        </p:blipFill>
        <p:spPr>
          <a:xfrm>
            <a:off x="1304192" y="1759347"/>
            <a:ext cx="8900160" cy="3339306"/>
          </a:xfrm>
          <a:prstGeom prst="rect">
            <a:avLst/>
          </a:prstGeom>
        </p:spPr>
      </p:pic>
    </p:spTree>
    <p:extLst>
      <p:ext uri="{BB962C8B-B14F-4D97-AF65-F5344CB8AC3E}">
        <p14:creationId xmlns:p14="http://schemas.microsoft.com/office/powerpoint/2010/main" val="14537682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431008-52D9-40F3-B418-273CEC3D0CFE}"/>
              </a:ext>
            </a:extLst>
          </p:cNvPr>
          <p:cNvSpPr>
            <a:spLocks noGrp="1"/>
          </p:cNvSpPr>
          <p:nvPr>
            <p:ph type="title"/>
          </p:nvPr>
        </p:nvSpPr>
        <p:spPr/>
        <p:txBody>
          <a:bodyPr/>
          <a:lstStyle/>
          <a:p>
            <a:r>
              <a:rPr lang="zh-CN" altLang="en-US" dirty="0"/>
              <a:t>项目开源</a:t>
            </a:r>
          </a:p>
        </p:txBody>
      </p:sp>
      <p:sp>
        <p:nvSpPr>
          <p:cNvPr id="4" name="日期占位符 3">
            <a:extLst>
              <a:ext uri="{FF2B5EF4-FFF2-40B4-BE49-F238E27FC236}">
                <a16:creationId xmlns:a16="http://schemas.microsoft.com/office/drawing/2014/main" id="{034C4FE4-0F03-4E07-A461-EABAA4901BB4}"/>
              </a:ext>
            </a:extLst>
          </p:cNvPr>
          <p:cNvSpPr>
            <a:spLocks noGrp="1"/>
          </p:cNvSpPr>
          <p:nvPr>
            <p:ph type="dt" sz="half" idx="10"/>
          </p:nvPr>
        </p:nvSpPr>
        <p:spPr/>
        <p:txBody>
          <a:bodyPr/>
          <a:lstStyle/>
          <a:p>
            <a:fld id="{5AE5EFF1-4930-4CA3-B25C-34F598C46406}" type="datetime1">
              <a:rPr lang="en-US" smtClean="0"/>
              <a:t>5/26/2022</a:t>
            </a:fld>
            <a:endParaRPr lang="en-US" dirty="0"/>
          </a:p>
        </p:txBody>
      </p:sp>
      <p:sp>
        <p:nvSpPr>
          <p:cNvPr id="5" name="页脚占位符 4">
            <a:extLst>
              <a:ext uri="{FF2B5EF4-FFF2-40B4-BE49-F238E27FC236}">
                <a16:creationId xmlns:a16="http://schemas.microsoft.com/office/drawing/2014/main" id="{7D6BB50D-0126-4418-9D79-4E63AA39A3EC}"/>
              </a:ext>
            </a:extLst>
          </p:cNvPr>
          <p:cNvSpPr>
            <a:spLocks noGrp="1"/>
          </p:cNvSpPr>
          <p:nvPr>
            <p:ph type="ftr" sz="quarter" idx="11"/>
          </p:nvPr>
        </p:nvSpPr>
        <p:spPr/>
        <p:txBody>
          <a:bodyPr/>
          <a:lstStyle/>
          <a:p>
            <a:r>
              <a:rPr lang="en-US" altLang="zh-CN" dirty="0"/>
              <a:t>Part III: Ongoing work and future research plan</a:t>
            </a:r>
          </a:p>
        </p:txBody>
      </p:sp>
      <p:sp>
        <p:nvSpPr>
          <p:cNvPr id="6" name="灯片编号占位符 5">
            <a:extLst>
              <a:ext uri="{FF2B5EF4-FFF2-40B4-BE49-F238E27FC236}">
                <a16:creationId xmlns:a16="http://schemas.microsoft.com/office/drawing/2014/main" id="{1A084E97-AFFA-44D4-B7AC-BC8579BC8293}"/>
              </a:ext>
            </a:extLst>
          </p:cNvPr>
          <p:cNvSpPr>
            <a:spLocks noGrp="1"/>
          </p:cNvSpPr>
          <p:nvPr>
            <p:ph type="sldNum" sz="quarter" idx="12"/>
          </p:nvPr>
        </p:nvSpPr>
        <p:spPr/>
        <p:txBody>
          <a:bodyPr/>
          <a:lstStyle/>
          <a:p>
            <a:fld id="{B7CBE8AE-9389-4E4D-966C-8642C3CA71EB}" type="slidenum">
              <a:rPr lang="en-US" smtClean="0"/>
              <a:t>19</a:t>
            </a:fld>
            <a:endParaRPr lang="en-US"/>
          </a:p>
        </p:txBody>
      </p:sp>
      <p:sp>
        <p:nvSpPr>
          <p:cNvPr id="9" name="内容占位符 2">
            <a:extLst>
              <a:ext uri="{FF2B5EF4-FFF2-40B4-BE49-F238E27FC236}">
                <a16:creationId xmlns:a16="http://schemas.microsoft.com/office/drawing/2014/main" id="{222EDF9C-E190-4F11-8A79-576D8A9681AC}"/>
              </a:ext>
            </a:extLst>
          </p:cNvPr>
          <p:cNvSpPr txBox="1">
            <a:spLocks/>
          </p:cNvSpPr>
          <p:nvPr/>
        </p:nvSpPr>
        <p:spPr>
          <a:xfrm>
            <a:off x="539590" y="1201250"/>
            <a:ext cx="10978001" cy="47356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20000"/>
              <a:buFont typeface="Wingdings" panose="05000000000000000000" pitchFamily="2" charset="2"/>
              <a:buChar char="§"/>
              <a:defRPr sz="2800" kern="1200">
                <a:solidFill>
                  <a:schemeClr val="tx1"/>
                </a:solidFill>
                <a:latin typeface="Bell MT" panose="02020503060305020303" pitchFamily="18" charset="0"/>
                <a:ea typeface="+mn-ea"/>
                <a:cs typeface="+mn-cs"/>
              </a:defRPr>
            </a:lvl1pPr>
            <a:lvl2pPr marL="685800" indent="-228600" algn="just" defTabSz="914400" rtl="0" eaLnBrk="1" latinLnBrk="0" hangingPunct="1">
              <a:lnSpc>
                <a:spcPct val="70000"/>
              </a:lnSpc>
              <a:spcBef>
                <a:spcPts val="600"/>
              </a:spcBef>
              <a:buClr>
                <a:srgbClr val="C00000"/>
              </a:buClr>
              <a:buSzPct val="120000"/>
              <a:buFont typeface="Wingdings" panose="05000000000000000000" pitchFamily="2" charset="2"/>
              <a:buChar char="§"/>
              <a:defRPr sz="2400" kern="1200">
                <a:solidFill>
                  <a:schemeClr val="tx1"/>
                </a:solidFill>
                <a:latin typeface="Bell MT" panose="02020503060305020303" pitchFamily="18" charset="0"/>
                <a:ea typeface="+mn-ea"/>
                <a:cs typeface="+mn-cs"/>
              </a:defRPr>
            </a:lvl2pPr>
            <a:lvl3pPr marL="11430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2000" kern="1200">
                <a:solidFill>
                  <a:schemeClr val="tx1"/>
                </a:solidFill>
                <a:latin typeface="Bell MT" panose="02020503060305020303" pitchFamily="18" charset="0"/>
                <a:ea typeface="+mn-ea"/>
                <a:cs typeface="+mn-cs"/>
              </a:defRPr>
            </a:lvl3pPr>
            <a:lvl4pPr marL="16002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4pPr>
            <a:lvl5pPr marL="20574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altLang="zh-CN" u="sng" dirty="0">
              <a:solidFill>
                <a:schemeClr val="bg2">
                  <a:lumMod val="50000"/>
                </a:schemeClr>
              </a:solidFill>
            </a:endParaRPr>
          </a:p>
        </p:txBody>
      </p:sp>
      <p:sp>
        <p:nvSpPr>
          <p:cNvPr id="7" name="内容占位符 2">
            <a:extLst>
              <a:ext uri="{FF2B5EF4-FFF2-40B4-BE49-F238E27FC236}">
                <a16:creationId xmlns:a16="http://schemas.microsoft.com/office/drawing/2014/main" id="{6BAEAC9B-E4BF-4952-85B8-D55CA64605D9}"/>
              </a:ext>
            </a:extLst>
          </p:cNvPr>
          <p:cNvSpPr txBox="1">
            <a:spLocks/>
          </p:cNvSpPr>
          <p:nvPr/>
        </p:nvSpPr>
        <p:spPr>
          <a:xfrm>
            <a:off x="606999" y="1061187"/>
            <a:ext cx="11227950" cy="49825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20000"/>
              <a:buFont typeface="Wingdings" panose="05000000000000000000" pitchFamily="2" charset="2"/>
              <a:buChar char="§"/>
              <a:defRPr sz="2800" kern="1200">
                <a:solidFill>
                  <a:schemeClr val="tx1"/>
                </a:solidFill>
                <a:latin typeface="Bell MT" panose="02020503060305020303" pitchFamily="18" charset="0"/>
                <a:ea typeface="+mn-ea"/>
                <a:cs typeface="+mn-cs"/>
              </a:defRPr>
            </a:lvl1pPr>
            <a:lvl2pPr marL="685800" indent="-228600" algn="just" defTabSz="914400" rtl="0" eaLnBrk="1" latinLnBrk="0" hangingPunct="1">
              <a:lnSpc>
                <a:spcPct val="70000"/>
              </a:lnSpc>
              <a:spcBef>
                <a:spcPts val="600"/>
              </a:spcBef>
              <a:buClr>
                <a:srgbClr val="C00000"/>
              </a:buClr>
              <a:buSzPct val="120000"/>
              <a:buFont typeface="Wingdings" panose="05000000000000000000" pitchFamily="2" charset="2"/>
              <a:buChar char="§"/>
              <a:defRPr sz="2400" kern="1200">
                <a:solidFill>
                  <a:schemeClr val="tx1"/>
                </a:solidFill>
                <a:latin typeface="Bell MT" panose="02020503060305020303" pitchFamily="18" charset="0"/>
                <a:ea typeface="+mn-ea"/>
                <a:cs typeface="+mn-cs"/>
              </a:defRPr>
            </a:lvl2pPr>
            <a:lvl3pPr marL="11430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2000" kern="1200">
                <a:solidFill>
                  <a:schemeClr val="tx1"/>
                </a:solidFill>
                <a:latin typeface="Bell MT" panose="02020503060305020303" pitchFamily="18" charset="0"/>
                <a:ea typeface="+mn-ea"/>
                <a:cs typeface="+mn-cs"/>
              </a:defRPr>
            </a:lvl3pPr>
            <a:lvl4pPr marL="16002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4pPr>
            <a:lvl5pPr marL="20574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dirty="0"/>
              <a:t> </a:t>
            </a:r>
            <a:r>
              <a:rPr lang="zh-CN" altLang="en-US" dirty="0"/>
              <a:t>代码开源</a:t>
            </a:r>
            <a:r>
              <a:rPr lang="en-US" altLang="zh-CN" dirty="0"/>
              <a:t>: </a:t>
            </a:r>
            <a:r>
              <a:rPr lang="en-US" altLang="zh-CN" dirty="0">
                <a:hlinkClick r:id="rId3"/>
              </a:rPr>
              <a:t>https://github.com/jctian98/e2e_lfmmi</a:t>
            </a:r>
            <a:endParaRPr lang="en-US" altLang="zh-CN" dirty="0"/>
          </a:p>
          <a:p>
            <a:pPr lvl="1">
              <a:lnSpc>
                <a:spcPct val="150000"/>
              </a:lnSpc>
            </a:pPr>
            <a:r>
              <a:rPr lang="en-US" altLang="zh-CN" dirty="0"/>
              <a:t>LF-MMI Neural Transducer </a:t>
            </a:r>
          </a:p>
          <a:p>
            <a:pPr lvl="1">
              <a:lnSpc>
                <a:spcPct val="150000"/>
              </a:lnSpc>
            </a:pPr>
            <a:r>
              <a:rPr lang="en-US" altLang="zh-CN" dirty="0"/>
              <a:t>Word </a:t>
            </a:r>
            <a:r>
              <a:rPr lang="en-US" altLang="zh-CN" dirty="0" err="1"/>
              <a:t>Ngram</a:t>
            </a:r>
            <a:r>
              <a:rPr lang="en-US" altLang="zh-CN" dirty="0"/>
              <a:t> decoding</a:t>
            </a:r>
          </a:p>
          <a:p>
            <a:pPr lvl="1">
              <a:lnSpc>
                <a:spcPct val="150000"/>
              </a:lnSpc>
            </a:pPr>
            <a:r>
              <a:rPr lang="en-US" altLang="zh-CN" dirty="0"/>
              <a:t>Code-switch </a:t>
            </a:r>
          </a:p>
          <a:p>
            <a:pPr marL="457200" lvl="1" indent="0">
              <a:lnSpc>
                <a:spcPct val="150000"/>
              </a:lnSpc>
              <a:buNone/>
            </a:pPr>
            <a:endParaRPr lang="en-US" altLang="zh-CN" dirty="0"/>
          </a:p>
          <a:p>
            <a:pPr lvl="1">
              <a:lnSpc>
                <a:spcPct val="150000"/>
              </a:lnSpc>
            </a:pPr>
            <a:r>
              <a:rPr lang="zh-CN" altLang="en-US" dirty="0">
                <a:solidFill>
                  <a:srgbClr val="0070C0"/>
                </a:solidFill>
              </a:rPr>
              <a:t>均衡分布式数据读取器</a:t>
            </a:r>
            <a:endParaRPr lang="en-US" altLang="zh-CN" dirty="0">
              <a:solidFill>
                <a:srgbClr val="0070C0"/>
              </a:solidFill>
            </a:endParaRPr>
          </a:p>
          <a:p>
            <a:pPr lvl="1">
              <a:lnSpc>
                <a:spcPct val="150000"/>
              </a:lnSpc>
            </a:pPr>
            <a:r>
              <a:rPr lang="en-US" altLang="zh-CN" dirty="0">
                <a:solidFill>
                  <a:srgbClr val="0070C0"/>
                </a:solidFill>
              </a:rPr>
              <a:t>C++ RNNT, AED, CTC </a:t>
            </a:r>
            <a:r>
              <a:rPr lang="zh-CN" altLang="en-US" dirty="0">
                <a:solidFill>
                  <a:srgbClr val="0070C0"/>
                </a:solidFill>
              </a:rPr>
              <a:t>流式解码引擎</a:t>
            </a:r>
            <a:endParaRPr lang="en-US" altLang="zh-CN" dirty="0">
              <a:solidFill>
                <a:srgbClr val="0070C0"/>
              </a:solidFill>
            </a:endParaRPr>
          </a:p>
        </p:txBody>
      </p:sp>
      <p:sp>
        <p:nvSpPr>
          <p:cNvPr id="3" name="文本框 2">
            <a:extLst>
              <a:ext uri="{FF2B5EF4-FFF2-40B4-BE49-F238E27FC236}">
                <a16:creationId xmlns:a16="http://schemas.microsoft.com/office/drawing/2014/main" id="{E10349DE-BBEC-40AC-4325-2B9D17BB97CB}"/>
              </a:ext>
            </a:extLst>
          </p:cNvPr>
          <p:cNvSpPr txBox="1"/>
          <p:nvPr/>
        </p:nvSpPr>
        <p:spPr>
          <a:xfrm>
            <a:off x="674409" y="3754057"/>
            <a:ext cx="1800493" cy="523220"/>
          </a:xfrm>
          <a:prstGeom prst="rect">
            <a:avLst/>
          </a:prstGeom>
          <a:noFill/>
        </p:spPr>
        <p:txBody>
          <a:bodyPr wrap="none" rtlCol="0">
            <a:spAutoFit/>
          </a:bodyPr>
          <a:lstStyle/>
          <a:p>
            <a:r>
              <a:rPr lang="zh-CN" altLang="en-US" sz="2800" dirty="0"/>
              <a:t>敬请期待</a:t>
            </a:r>
            <a:r>
              <a:rPr lang="en-US" altLang="zh-CN" sz="2800" dirty="0"/>
              <a:t>~</a:t>
            </a:r>
            <a:endParaRPr lang="zh-CN" altLang="en-US" sz="2800" dirty="0"/>
          </a:p>
        </p:txBody>
      </p:sp>
    </p:spTree>
    <p:extLst>
      <p:ext uri="{BB962C8B-B14F-4D97-AF65-F5344CB8AC3E}">
        <p14:creationId xmlns:p14="http://schemas.microsoft.com/office/powerpoint/2010/main" val="608241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431008-52D9-40F3-B418-273CEC3D0CFE}"/>
              </a:ext>
            </a:extLst>
          </p:cNvPr>
          <p:cNvSpPr>
            <a:spLocks noGrp="1"/>
          </p:cNvSpPr>
          <p:nvPr>
            <p:ph type="title"/>
          </p:nvPr>
        </p:nvSpPr>
        <p:spPr/>
        <p:txBody>
          <a:bodyPr/>
          <a:lstStyle/>
          <a:p>
            <a:r>
              <a:rPr lang="zh-CN" altLang="en-US" b="1" dirty="0"/>
              <a:t>内容大纲</a:t>
            </a:r>
          </a:p>
        </p:txBody>
      </p:sp>
      <p:sp>
        <p:nvSpPr>
          <p:cNvPr id="4" name="日期占位符 3">
            <a:extLst>
              <a:ext uri="{FF2B5EF4-FFF2-40B4-BE49-F238E27FC236}">
                <a16:creationId xmlns:a16="http://schemas.microsoft.com/office/drawing/2014/main" id="{034C4FE4-0F03-4E07-A461-EABAA4901BB4}"/>
              </a:ext>
            </a:extLst>
          </p:cNvPr>
          <p:cNvSpPr>
            <a:spLocks noGrp="1"/>
          </p:cNvSpPr>
          <p:nvPr>
            <p:ph type="dt" sz="half" idx="10"/>
          </p:nvPr>
        </p:nvSpPr>
        <p:spPr/>
        <p:txBody>
          <a:bodyPr/>
          <a:lstStyle/>
          <a:p>
            <a:fld id="{5AE5EFF1-4930-4CA3-B25C-34F598C46406}" type="datetime1">
              <a:rPr lang="en-US" smtClean="0"/>
              <a:t>5/26/2022</a:t>
            </a:fld>
            <a:endParaRPr lang="en-US" dirty="0"/>
          </a:p>
        </p:txBody>
      </p:sp>
      <p:sp>
        <p:nvSpPr>
          <p:cNvPr id="5" name="页脚占位符 4">
            <a:extLst>
              <a:ext uri="{FF2B5EF4-FFF2-40B4-BE49-F238E27FC236}">
                <a16:creationId xmlns:a16="http://schemas.microsoft.com/office/drawing/2014/main" id="{7D6BB50D-0126-4418-9D79-4E63AA39A3EC}"/>
              </a:ext>
            </a:extLst>
          </p:cNvPr>
          <p:cNvSpPr>
            <a:spLocks noGrp="1"/>
          </p:cNvSpPr>
          <p:nvPr>
            <p:ph type="ftr" sz="quarter" idx="11"/>
          </p:nvPr>
        </p:nvSpPr>
        <p:spPr/>
        <p:txBody>
          <a:bodyPr/>
          <a:lstStyle/>
          <a:p>
            <a:r>
              <a:rPr lang="en-US" altLang="zh-CN" dirty="0"/>
              <a:t>Outline</a:t>
            </a:r>
          </a:p>
        </p:txBody>
      </p:sp>
      <p:sp>
        <p:nvSpPr>
          <p:cNvPr id="6" name="灯片编号占位符 5">
            <a:extLst>
              <a:ext uri="{FF2B5EF4-FFF2-40B4-BE49-F238E27FC236}">
                <a16:creationId xmlns:a16="http://schemas.microsoft.com/office/drawing/2014/main" id="{1A084E97-AFFA-44D4-B7AC-BC8579BC8293}"/>
              </a:ext>
            </a:extLst>
          </p:cNvPr>
          <p:cNvSpPr>
            <a:spLocks noGrp="1"/>
          </p:cNvSpPr>
          <p:nvPr>
            <p:ph type="sldNum" sz="quarter" idx="12"/>
          </p:nvPr>
        </p:nvSpPr>
        <p:spPr/>
        <p:txBody>
          <a:bodyPr/>
          <a:lstStyle/>
          <a:p>
            <a:fld id="{B7CBE8AE-9389-4E4D-966C-8642C3CA71EB}" type="slidenum">
              <a:rPr lang="en-US" smtClean="0"/>
              <a:t>2</a:t>
            </a:fld>
            <a:endParaRPr lang="en-US"/>
          </a:p>
        </p:txBody>
      </p:sp>
      <p:sp>
        <p:nvSpPr>
          <p:cNvPr id="9" name="内容占位符 2">
            <a:extLst>
              <a:ext uri="{FF2B5EF4-FFF2-40B4-BE49-F238E27FC236}">
                <a16:creationId xmlns:a16="http://schemas.microsoft.com/office/drawing/2014/main" id="{222EDF9C-E190-4F11-8A79-576D8A9681AC}"/>
              </a:ext>
            </a:extLst>
          </p:cNvPr>
          <p:cNvSpPr txBox="1">
            <a:spLocks/>
          </p:cNvSpPr>
          <p:nvPr/>
        </p:nvSpPr>
        <p:spPr>
          <a:xfrm>
            <a:off x="539590" y="1201250"/>
            <a:ext cx="11219863" cy="41731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20000"/>
              <a:buFont typeface="Wingdings" panose="05000000000000000000" pitchFamily="2" charset="2"/>
              <a:buChar char="§"/>
              <a:defRPr sz="2800" kern="1200">
                <a:solidFill>
                  <a:schemeClr val="tx1"/>
                </a:solidFill>
                <a:latin typeface="Bell MT" panose="02020503060305020303" pitchFamily="18" charset="0"/>
                <a:ea typeface="+mn-ea"/>
                <a:cs typeface="+mn-cs"/>
              </a:defRPr>
            </a:lvl1pPr>
            <a:lvl2pPr marL="685800" indent="-228600" algn="just" defTabSz="914400" rtl="0" eaLnBrk="1" latinLnBrk="0" hangingPunct="1">
              <a:lnSpc>
                <a:spcPct val="70000"/>
              </a:lnSpc>
              <a:spcBef>
                <a:spcPts val="600"/>
              </a:spcBef>
              <a:buClr>
                <a:srgbClr val="C00000"/>
              </a:buClr>
              <a:buSzPct val="120000"/>
              <a:buFont typeface="Wingdings" panose="05000000000000000000" pitchFamily="2" charset="2"/>
              <a:buChar char="§"/>
              <a:defRPr sz="2400" kern="1200">
                <a:solidFill>
                  <a:schemeClr val="tx1"/>
                </a:solidFill>
                <a:latin typeface="Bell MT" panose="02020503060305020303" pitchFamily="18" charset="0"/>
                <a:ea typeface="+mn-ea"/>
                <a:cs typeface="+mn-cs"/>
              </a:defRPr>
            </a:lvl2pPr>
            <a:lvl3pPr marL="11430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2000" kern="1200">
                <a:solidFill>
                  <a:schemeClr val="tx1"/>
                </a:solidFill>
                <a:latin typeface="Bell MT" panose="02020503060305020303" pitchFamily="18" charset="0"/>
                <a:ea typeface="+mn-ea"/>
                <a:cs typeface="+mn-cs"/>
              </a:defRPr>
            </a:lvl3pPr>
            <a:lvl4pPr marL="16002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4pPr>
            <a:lvl5pPr marL="20574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a:t> 区分式训练（</a:t>
            </a:r>
            <a:r>
              <a:rPr lang="en-US" altLang="zh-CN" sz="2400" dirty="0"/>
              <a:t>LF-MMI</a:t>
            </a:r>
            <a:r>
              <a:rPr lang="zh-CN" altLang="en-US" sz="2400" dirty="0"/>
              <a:t>）在端到端语音识别中的应用</a:t>
            </a:r>
            <a:endParaRPr lang="en-US" altLang="zh-CN" sz="2400" dirty="0"/>
          </a:p>
          <a:p>
            <a:pPr>
              <a:lnSpc>
                <a:spcPct val="150000"/>
              </a:lnSpc>
            </a:pPr>
            <a:r>
              <a:rPr lang="zh-CN" altLang="en-US" sz="2400" dirty="0"/>
              <a:t> 词级别</a:t>
            </a:r>
            <a:r>
              <a:rPr lang="en-US" altLang="zh-CN" sz="2400" dirty="0"/>
              <a:t>N-gram</a:t>
            </a:r>
            <a:r>
              <a:rPr lang="zh-CN" altLang="en-US" sz="2400" dirty="0"/>
              <a:t>在端到端语音识别中的应用</a:t>
            </a:r>
            <a:endParaRPr lang="en-US" altLang="zh-CN" sz="2400" dirty="0"/>
          </a:p>
          <a:p>
            <a:pPr>
              <a:lnSpc>
                <a:spcPct val="150000"/>
              </a:lnSpc>
            </a:pPr>
            <a:r>
              <a:rPr lang="zh-CN" altLang="en-US" sz="2400" dirty="0"/>
              <a:t> 基于语种感知编码器 </a:t>
            </a:r>
            <a:r>
              <a:rPr lang="en-US" altLang="zh-CN" sz="2400" dirty="0"/>
              <a:t>Language Aware Encoder (LAE)</a:t>
            </a:r>
            <a:r>
              <a:rPr lang="zh-CN" altLang="en-US" sz="2400" dirty="0"/>
              <a:t>的</a:t>
            </a:r>
            <a:r>
              <a:rPr lang="en-US" altLang="zh-CN" sz="2400" dirty="0"/>
              <a:t>code-switch </a:t>
            </a:r>
            <a:r>
              <a:rPr lang="zh-CN" altLang="en-US" sz="2400" dirty="0"/>
              <a:t>语音识别</a:t>
            </a:r>
            <a:r>
              <a:rPr lang="en-US" altLang="zh-CN" sz="2400" dirty="0"/>
              <a:t>  </a:t>
            </a:r>
          </a:p>
        </p:txBody>
      </p:sp>
    </p:spTree>
    <p:extLst>
      <p:ext uri="{BB962C8B-B14F-4D97-AF65-F5344CB8AC3E}">
        <p14:creationId xmlns:p14="http://schemas.microsoft.com/office/powerpoint/2010/main" val="5260135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83913-77D7-40A9-843F-EA5678DEEB7A}"/>
              </a:ext>
            </a:extLst>
          </p:cNvPr>
          <p:cNvSpPr>
            <a:spLocks noGrp="1"/>
          </p:cNvSpPr>
          <p:nvPr>
            <p:ph type="title"/>
          </p:nvPr>
        </p:nvSpPr>
        <p:spPr>
          <a:xfrm>
            <a:off x="838200" y="2429559"/>
            <a:ext cx="10515600" cy="999441"/>
          </a:xfrm>
        </p:spPr>
        <p:txBody>
          <a:bodyPr/>
          <a:lstStyle/>
          <a:p>
            <a:pPr algn="ctr"/>
            <a:r>
              <a:rPr lang="en-US" dirty="0"/>
              <a:t>Thanks for listening</a:t>
            </a:r>
          </a:p>
        </p:txBody>
      </p:sp>
      <p:sp>
        <p:nvSpPr>
          <p:cNvPr id="3" name="Date Placeholder 2">
            <a:extLst>
              <a:ext uri="{FF2B5EF4-FFF2-40B4-BE49-F238E27FC236}">
                <a16:creationId xmlns:a16="http://schemas.microsoft.com/office/drawing/2014/main" id="{BBF46C8E-8057-4E9E-81C6-59615B40FB38}"/>
              </a:ext>
            </a:extLst>
          </p:cNvPr>
          <p:cNvSpPr>
            <a:spLocks noGrp="1"/>
          </p:cNvSpPr>
          <p:nvPr>
            <p:ph type="dt" sz="half" idx="10"/>
          </p:nvPr>
        </p:nvSpPr>
        <p:spPr/>
        <p:txBody>
          <a:bodyPr/>
          <a:lstStyle/>
          <a:p>
            <a:fld id="{A56955DD-322E-4780-90CD-D2A58AA5031A}" type="datetime1">
              <a:rPr lang="en-US" smtClean="0"/>
              <a:t>5/26/2022</a:t>
            </a:fld>
            <a:endParaRPr lang="en-US"/>
          </a:p>
        </p:txBody>
      </p:sp>
      <p:sp>
        <p:nvSpPr>
          <p:cNvPr id="4" name="Footer Placeholder 3">
            <a:extLst>
              <a:ext uri="{FF2B5EF4-FFF2-40B4-BE49-F238E27FC236}">
                <a16:creationId xmlns:a16="http://schemas.microsoft.com/office/drawing/2014/main" id="{638700CB-A6CA-426B-BA37-2D1633E95131}"/>
              </a:ext>
            </a:extLst>
          </p:cNvPr>
          <p:cNvSpPr>
            <a:spLocks noGrp="1"/>
          </p:cNvSpPr>
          <p:nvPr>
            <p:ph type="ftr" sz="quarter" idx="11"/>
          </p:nvPr>
        </p:nvSpPr>
        <p:spPr/>
        <p:txBody>
          <a:bodyPr/>
          <a:lstStyle/>
          <a:p>
            <a:r>
              <a:rPr lang="en-US" altLang="zh-CN" dirty="0"/>
              <a:t>End</a:t>
            </a:r>
          </a:p>
        </p:txBody>
      </p:sp>
      <p:sp>
        <p:nvSpPr>
          <p:cNvPr id="5" name="Slide Number Placeholder 4">
            <a:extLst>
              <a:ext uri="{FF2B5EF4-FFF2-40B4-BE49-F238E27FC236}">
                <a16:creationId xmlns:a16="http://schemas.microsoft.com/office/drawing/2014/main" id="{EC3FA7BC-7BCE-42C6-ADBA-0C592BD8284A}"/>
              </a:ext>
            </a:extLst>
          </p:cNvPr>
          <p:cNvSpPr>
            <a:spLocks noGrp="1"/>
          </p:cNvSpPr>
          <p:nvPr>
            <p:ph type="sldNum" sz="quarter" idx="12"/>
          </p:nvPr>
        </p:nvSpPr>
        <p:spPr/>
        <p:txBody>
          <a:bodyPr/>
          <a:lstStyle/>
          <a:p>
            <a:fld id="{B7CBE8AE-9389-4E4D-966C-8642C3CA71EB}" type="slidenum">
              <a:rPr lang="en-US" smtClean="0"/>
              <a:t>20</a:t>
            </a:fld>
            <a:endParaRPr lang="en-US"/>
          </a:p>
        </p:txBody>
      </p:sp>
    </p:spTree>
    <p:extLst>
      <p:ext uri="{BB962C8B-B14F-4D97-AF65-F5344CB8AC3E}">
        <p14:creationId xmlns:p14="http://schemas.microsoft.com/office/powerpoint/2010/main" val="2375550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431008-52D9-40F3-B418-273CEC3D0CFE}"/>
              </a:ext>
            </a:extLst>
          </p:cNvPr>
          <p:cNvSpPr>
            <a:spLocks noGrp="1"/>
          </p:cNvSpPr>
          <p:nvPr>
            <p:ph type="title"/>
          </p:nvPr>
        </p:nvSpPr>
        <p:spPr/>
        <p:txBody>
          <a:bodyPr>
            <a:normAutofit/>
          </a:bodyPr>
          <a:lstStyle/>
          <a:p>
            <a:r>
              <a:rPr lang="zh-CN" altLang="en-US" sz="2800" dirty="0"/>
              <a:t>基于</a:t>
            </a:r>
            <a:r>
              <a:rPr lang="en-US" altLang="zh-CN" sz="2800" dirty="0"/>
              <a:t>LF-MMI</a:t>
            </a:r>
            <a:r>
              <a:rPr lang="zh-CN" altLang="en-US" sz="2800" dirty="0"/>
              <a:t>的端到端语音识别</a:t>
            </a:r>
            <a:endParaRPr lang="en-US" altLang="zh-CN" sz="2800" dirty="0"/>
          </a:p>
        </p:txBody>
      </p:sp>
      <p:sp>
        <p:nvSpPr>
          <p:cNvPr id="4" name="日期占位符 3">
            <a:extLst>
              <a:ext uri="{FF2B5EF4-FFF2-40B4-BE49-F238E27FC236}">
                <a16:creationId xmlns:a16="http://schemas.microsoft.com/office/drawing/2014/main" id="{034C4FE4-0F03-4E07-A461-EABAA4901BB4}"/>
              </a:ext>
            </a:extLst>
          </p:cNvPr>
          <p:cNvSpPr>
            <a:spLocks noGrp="1"/>
          </p:cNvSpPr>
          <p:nvPr>
            <p:ph type="dt" sz="half" idx="10"/>
          </p:nvPr>
        </p:nvSpPr>
        <p:spPr/>
        <p:txBody>
          <a:bodyPr/>
          <a:lstStyle/>
          <a:p>
            <a:fld id="{5AE5EFF1-4930-4CA3-B25C-34F598C46406}" type="datetime1">
              <a:rPr lang="en-US" smtClean="0"/>
              <a:t>5/26/2022</a:t>
            </a:fld>
            <a:endParaRPr lang="en-US" dirty="0"/>
          </a:p>
        </p:txBody>
      </p:sp>
      <p:sp>
        <p:nvSpPr>
          <p:cNvPr id="5" name="页脚占位符 4">
            <a:extLst>
              <a:ext uri="{FF2B5EF4-FFF2-40B4-BE49-F238E27FC236}">
                <a16:creationId xmlns:a16="http://schemas.microsoft.com/office/drawing/2014/main" id="{7D6BB50D-0126-4418-9D79-4E63AA39A3EC}"/>
              </a:ext>
            </a:extLst>
          </p:cNvPr>
          <p:cNvSpPr>
            <a:spLocks noGrp="1"/>
          </p:cNvSpPr>
          <p:nvPr>
            <p:ph type="ftr" sz="quarter" idx="11"/>
          </p:nvPr>
        </p:nvSpPr>
        <p:spPr/>
        <p:txBody>
          <a:bodyPr/>
          <a:lstStyle/>
          <a:p>
            <a:r>
              <a:rPr lang="en-US" altLang="zh-CN" dirty="0"/>
              <a:t>Part II: LF-MMI for E2E speech recognition</a:t>
            </a:r>
          </a:p>
        </p:txBody>
      </p:sp>
      <p:sp>
        <p:nvSpPr>
          <p:cNvPr id="6" name="灯片编号占位符 5">
            <a:extLst>
              <a:ext uri="{FF2B5EF4-FFF2-40B4-BE49-F238E27FC236}">
                <a16:creationId xmlns:a16="http://schemas.microsoft.com/office/drawing/2014/main" id="{1A084E97-AFFA-44D4-B7AC-BC8579BC8293}"/>
              </a:ext>
            </a:extLst>
          </p:cNvPr>
          <p:cNvSpPr>
            <a:spLocks noGrp="1"/>
          </p:cNvSpPr>
          <p:nvPr>
            <p:ph type="sldNum" sz="quarter" idx="12"/>
          </p:nvPr>
        </p:nvSpPr>
        <p:spPr/>
        <p:txBody>
          <a:bodyPr/>
          <a:lstStyle/>
          <a:p>
            <a:fld id="{B7CBE8AE-9389-4E4D-966C-8642C3CA71EB}" type="slidenum">
              <a:rPr lang="en-US" smtClean="0"/>
              <a:t>3</a:t>
            </a:fld>
            <a:endParaRPr lang="en-US"/>
          </a:p>
        </p:txBody>
      </p:sp>
      <p:sp>
        <p:nvSpPr>
          <p:cNvPr id="114" name="文本框 113">
            <a:extLst>
              <a:ext uri="{FF2B5EF4-FFF2-40B4-BE49-F238E27FC236}">
                <a16:creationId xmlns:a16="http://schemas.microsoft.com/office/drawing/2014/main" id="{C88A4463-1A7D-4F59-A22A-2C4DC3A1627A}"/>
              </a:ext>
            </a:extLst>
          </p:cNvPr>
          <p:cNvSpPr txBox="1"/>
          <p:nvPr/>
        </p:nvSpPr>
        <p:spPr>
          <a:xfrm>
            <a:off x="0" y="6009832"/>
            <a:ext cx="11312236" cy="523220"/>
          </a:xfrm>
          <a:prstGeom prst="rect">
            <a:avLst/>
          </a:prstGeom>
          <a:noFill/>
        </p:spPr>
        <p:txBody>
          <a:bodyPr wrap="square" rtlCol="0">
            <a:spAutoFit/>
          </a:bodyPr>
          <a:lstStyle/>
          <a:p>
            <a:r>
              <a:rPr lang="en-US" altLang="zh-CN" sz="1400" dirty="0">
                <a:latin typeface="Bell MT" panose="02020503060305020303" pitchFamily="18" charset="0"/>
              </a:rPr>
              <a:t>J. Tian, </a:t>
            </a:r>
            <a:r>
              <a:rPr lang="en-US" altLang="zh-CN" sz="1400" dirty="0" err="1">
                <a:latin typeface="Bell MT" panose="02020503060305020303" pitchFamily="18" charset="0"/>
              </a:rPr>
              <a:t>Jianwei</a:t>
            </a:r>
            <a:r>
              <a:rPr lang="en-US" altLang="zh-CN" sz="1400" dirty="0">
                <a:latin typeface="Bell MT" panose="02020503060305020303" pitchFamily="18" charset="0"/>
              </a:rPr>
              <a:t> Yu, et. al., Consistent training and decoding for End-to-End Speech Recognition using Lattice-Free MMI, accepted in ICASSP 2022</a:t>
            </a:r>
          </a:p>
          <a:p>
            <a:r>
              <a:rPr lang="en-US" altLang="zh-CN" sz="1400" dirty="0">
                <a:latin typeface="Bell MT" panose="02020503060305020303" pitchFamily="18" charset="0"/>
              </a:rPr>
              <a:t>J. Tian, </a:t>
            </a:r>
            <a:r>
              <a:rPr lang="en-US" altLang="zh-CN" sz="1400" dirty="0" err="1">
                <a:latin typeface="Bell MT" panose="02020503060305020303" pitchFamily="18" charset="0"/>
              </a:rPr>
              <a:t>Jianwei</a:t>
            </a:r>
            <a:r>
              <a:rPr lang="en-US" altLang="zh-CN" sz="1400" dirty="0">
                <a:latin typeface="Bell MT" panose="02020503060305020303" pitchFamily="18" charset="0"/>
              </a:rPr>
              <a:t> Yu, et. al., Integrate Lattice-Free MMI into End-to-End Speech Recognition, submitted to TASLP</a:t>
            </a:r>
            <a:endParaRPr lang="zh-CN" altLang="en-US" sz="1400" dirty="0">
              <a:latin typeface="Bell MT" panose="02020503060305020303" pitchFamily="18" charset="0"/>
            </a:endParaRPr>
          </a:p>
        </p:txBody>
      </p:sp>
      <p:sp>
        <p:nvSpPr>
          <p:cNvPr id="115" name="内容占位符 2">
            <a:extLst>
              <a:ext uri="{FF2B5EF4-FFF2-40B4-BE49-F238E27FC236}">
                <a16:creationId xmlns:a16="http://schemas.microsoft.com/office/drawing/2014/main" id="{E8411599-93F8-4D63-B758-3FDDADDC0A07}"/>
              </a:ext>
            </a:extLst>
          </p:cNvPr>
          <p:cNvSpPr txBox="1">
            <a:spLocks/>
          </p:cNvSpPr>
          <p:nvPr/>
        </p:nvSpPr>
        <p:spPr>
          <a:xfrm>
            <a:off x="272890" y="760322"/>
            <a:ext cx="10978001" cy="54968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Clr>
                <a:srgbClr val="C00000"/>
              </a:buClr>
              <a:buSzPct val="120000"/>
              <a:buFont typeface="Wingdings" panose="05000000000000000000" pitchFamily="2" charset="2"/>
              <a:buChar char="§"/>
              <a:defRPr sz="2800" kern="1200">
                <a:solidFill>
                  <a:schemeClr val="tx1"/>
                </a:solidFill>
                <a:latin typeface="Bell MT" panose="02020503060305020303" pitchFamily="18" charset="0"/>
                <a:ea typeface="+mn-ea"/>
                <a:cs typeface="+mn-cs"/>
              </a:defRPr>
            </a:lvl1pPr>
            <a:lvl2pPr marL="685800" indent="-228600" algn="just" defTabSz="914400" rtl="0" eaLnBrk="1" latinLnBrk="0" hangingPunct="1">
              <a:lnSpc>
                <a:spcPct val="70000"/>
              </a:lnSpc>
              <a:spcBef>
                <a:spcPts val="600"/>
              </a:spcBef>
              <a:buClr>
                <a:srgbClr val="C00000"/>
              </a:buClr>
              <a:buSzPct val="120000"/>
              <a:buFont typeface="Wingdings" panose="05000000000000000000" pitchFamily="2" charset="2"/>
              <a:buChar char="§"/>
              <a:defRPr sz="2400" kern="1200">
                <a:solidFill>
                  <a:schemeClr val="tx1"/>
                </a:solidFill>
                <a:latin typeface="Bell MT" panose="02020503060305020303" pitchFamily="18" charset="0"/>
                <a:ea typeface="+mn-ea"/>
                <a:cs typeface="+mn-cs"/>
              </a:defRPr>
            </a:lvl2pPr>
            <a:lvl3pPr marL="11430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2000" kern="1200">
                <a:solidFill>
                  <a:schemeClr val="tx1"/>
                </a:solidFill>
                <a:latin typeface="Bell MT" panose="02020503060305020303" pitchFamily="18" charset="0"/>
                <a:ea typeface="+mn-ea"/>
                <a:cs typeface="+mn-cs"/>
              </a:defRPr>
            </a:lvl3pPr>
            <a:lvl4pPr marL="16002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4pPr>
            <a:lvl5pPr marL="20574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dirty="0"/>
              <a:t>研究背景</a:t>
            </a:r>
            <a:endParaRPr lang="en-US" altLang="zh-CN" dirty="0"/>
          </a:p>
        </p:txBody>
      </p:sp>
      <p:sp>
        <p:nvSpPr>
          <p:cNvPr id="32" name="内容占位符 2">
            <a:extLst>
              <a:ext uri="{FF2B5EF4-FFF2-40B4-BE49-F238E27FC236}">
                <a16:creationId xmlns:a16="http://schemas.microsoft.com/office/drawing/2014/main" id="{2AD6C523-2E23-ECFC-B266-1980C1661EB6}"/>
              </a:ext>
            </a:extLst>
          </p:cNvPr>
          <p:cNvSpPr txBox="1">
            <a:spLocks/>
          </p:cNvSpPr>
          <p:nvPr/>
        </p:nvSpPr>
        <p:spPr>
          <a:xfrm>
            <a:off x="543636" y="1310006"/>
            <a:ext cx="11219863" cy="39174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SzPct val="120000"/>
              <a:buFont typeface="Wingdings" panose="05000000000000000000" pitchFamily="2" charset="2"/>
              <a:buChar char="§"/>
              <a:defRPr sz="2800" kern="1200">
                <a:solidFill>
                  <a:schemeClr val="tx1"/>
                </a:solidFill>
                <a:latin typeface="Bell MT" panose="02020503060305020303" pitchFamily="18" charset="0"/>
                <a:ea typeface="+mn-ea"/>
                <a:cs typeface="+mn-cs"/>
              </a:defRPr>
            </a:lvl1pPr>
            <a:lvl2pPr marL="685800" indent="-228600" algn="just" defTabSz="914400" rtl="0" eaLnBrk="1" latinLnBrk="0" hangingPunct="1">
              <a:lnSpc>
                <a:spcPct val="70000"/>
              </a:lnSpc>
              <a:spcBef>
                <a:spcPts val="600"/>
              </a:spcBef>
              <a:buClr>
                <a:srgbClr val="C00000"/>
              </a:buClr>
              <a:buSzPct val="120000"/>
              <a:buFont typeface="Wingdings" panose="05000000000000000000" pitchFamily="2" charset="2"/>
              <a:buChar char="§"/>
              <a:defRPr sz="2400" kern="1200">
                <a:solidFill>
                  <a:schemeClr val="tx1"/>
                </a:solidFill>
                <a:latin typeface="Bell MT" panose="02020503060305020303" pitchFamily="18" charset="0"/>
                <a:ea typeface="+mn-ea"/>
                <a:cs typeface="+mn-cs"/>
              </a:defRPr>
            </a:lvl2pPr>
            <a:lvl3pPr marL="11430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2000" kern="1200">
                <a:solidFill>
                  <a:schemeClr val="tx1"/>
                </a:solidFill>
                <a:latin typeface="Bell MT" panose="02020503060305020303" pitchFamily="18" charset="0"/>
                <a:ea typeface="+mn-ea"/>
                <a:cs typeface="+mn-cs"/>
              </a:defRPr>
            </a:lvl3pPr>
            <a:lvl4pPr marL="16002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4pPr>
            <a:lvl5pPr marL="20574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a:t> 区分式训练准则如 </a:t>
            </a:r>
            <a:r>
              <a:rPr lang="en-US" altLang="zh-CN" sz="2400" dirty="0"/>
              <a:t>MMI, MBR </a:t>
            </a:r>
            <a:r>
              <a:rPr lang="zh-CN" altLang="en-US" sz="2400" dirty="0"/>
              <a:t>在 </a:t>
            </a:r>
            <a:r>
              <a:rPr lang="en-US" altLang="zh-CN" sz="2400" dirty="0"/>
              <a:t>GMM-HMM </a:t>
            </a:r>
            <a:r>
              <a:rPr lang="zh-CN" altLang="en-US" sz="2400" dirty="0"/>
              <a:t>和 </a:t>
            </a:r>
            <a:r>
              <a:rPr lang="en-US" altLang="zh-CN" sz="2400" dirty="0"/>
              <a:t>DNN-HMM </a:t>
            </a:r>
            <a:r>
              <a:rPr lang="zh-CN" altLang="en-US" sz="2400" dirty="0"/>
              <a:t>系统提升显著</a:t>
            </a:r>
            <a:endParaRPr lang="en-US" altLang="zh-CN" sz="2400" dirty="0"/>
          </a:p>
          <a:p>
            <a:pPr>
              <a:lnSpc>
                <a:spcPct val="150000"/>
              </a:lnSpc>
            </a:pPr>
            <a:r>
              <a:rPr lang="zh-CN" altLang="en-US" sz="2400" dirty="0"/>
              <a:t> 传统区分式训练准则在端到端语音识别中的研究目前相对较少</a:t>
            </a:r>
            <a:endParaRPr lang="en-US" altLang="zh-CN" sz="2400" dirty="0"/>
          </a:p>
          <a:p>
            <a:pPr>
              <a:lnSpc>
                <a:spcPct val="150000"/>
              </a:lnSpc>
            </a:pPr>
            <a:r>
              <a:rPr lang="en-US" altLang="zh-CN" sz="2400" dirty="0"/>
              <a:t> </a:t>
            </a:r>
            <a:r>
              <a:rPr lang="zh-CN" altLang="en-US" sz="2400" dirty="0"/>
              <a:t>可微分有限状态机（</a:t>
            </a:r>
            <a:r>
              <a:rPr lang="en-US" altLang="zh-CN" sz="2400" dirty="0"/>
              <a:t>k2</a:t>
            </a:r>
            <a:r>
              <a:rPr lang="zh-CN" altLang="en-US" sz="2400" dirty="0"/>
              <a:t>）的进展</a:t>
            </a:r>
            <a:endParaRPr lang="en-US" altLang="zh-CN" sz="2400" dirty="0"/>
          </a:p>
        </p:txBody>
      </p:sp>
    </p:spTree>
    <p:extLst>
      <p:ext uri="{BB962C8B-B14F-4D97-AF65-F5344CB8AC3E}">
        <p14:creationId xmlns:p14="http://schemas.microsoft.com/office/powerpoint/2010/main" val="3344430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431008-52D9-40F3-B418-273CEC3D0CFE}"/>
              </a:ext>
            </a:extLst>
          </p:cNvPr>
          <p:cNvSpPr>
            <a:spLocks noGrp="1"/>
          </p:cNvSpPr>
          <p:nvPr>
            <p:ph type="title"/>
          </p:nvPr>
        </p:nvSpPr>
        <p:spPr/>
        <p:txBody>
          <a:bodyPr>
            <a:normAutofit/>
          </a:bodyPr>
          <a:lstStyle/>
          <a:p>
            <a:r>
              <a:rPr lang="zh-CN" altLang="en-US" sz="2800" dirty="0"/>
              <a:t>基于</a:t>
            </a:r>
            <a:r>
              <a:rPr lang="en-US" altLang="zh-CN" sz="2800" dirty="0"/>
              <a:t>LF-MMI</a:t>
            </a:r>
            <a:r>
              <a:rPr lang="zh-CN" altLang="en-US" sz="2800" dirty="0"/>
              <a:t>的端到端语音识别</a:t>
            </a:r>
            <a:endParaRPr lang="en-US" altLang="zh-CN" sz="2800" dirty="0"/>
          </a:p>
        </p:txBody>
      </p:sp>
      <p:sp>
        <p:nvSpPr>
          <p:cNvPr id="4" name="日期占位符 3">
            <a:extLst>
              <a:ext uri="{FF2B5EF4-FFF2-40B4-BE49-F238E27FC236}">
                <a16:creationId xmlns:a16="http://schemas.microsoft.com/office/drawing/2014/main" id="{034C4FE4-0F03-4E07-A461-EABAA4901BB4}"/>
              </a:ext>
            </a:extLst>
          </p:cNvPr>
          <p:cNvSpPr>
            <a:spLocks noGrp="1"/>
          </p:cNvSpPr>
          <p:nvPr>
            <p:ph type="dt" sz="half" idx="10"/>
          </p:nvPr>
        </p:nvSpPr>
        <p:spPr/>
        <p:txBody>
          <a:bodyPr/>
          <a:lstStyle/>
          <a:p>
            <a:fld id="{5AE5EFF1-4930-4CA3-B25C-34F598C46406}" type="datetime1">
              <a:rPr lang="en-US" smtClean="0"/>
              <a:t>5/26/2022</a:t>
            </a:fld>
            <a:endParaRPr lang="en-US" dirty="0"/>
          </a:p>
        </p:txBody>
      </p:sp>
      <p:sp>
        <p:nvSpPr>
          <p:cNvPr id="5" name="页脚占位符 4">
            <a:extLst>
              <a:ext uri="{FF2B5EF4-FFF2-40B4-BE49-F238E27FC236}">
                <a16:creationId xmlns:a16="http://schemas.microsoft.com/office/drawing/2014/main" id="{7D6BB50D-0126-4418-9D79-4E63AA39A3EC}"/>
              </a:ext>
            </a:extLst>
          </p:cNvPr>
          <p:cNvSpPr>
            <a:spLocks noGrp="1"/>
          </p:cNvSpPr>
          <p:nvPr>
            <p:ph type="ftr" sz="quarter" idx="11"/>
          </p:nvPr>
        </p:nvSpPr>
        <p:spPr/>
        <p:txBody>
          <a:bodyPr/>
          <a:lstStyle/>
          <a:p>
            <a:r>
              <a:rPr lang="en-US" altLang="zh-CN" dirty="0"/>
              <a:t>Part II: LF-MMI for E2E speech recognition</a:t>
            </a:r>
          </a:p>
        </p:txBody>
      </p:sp>
      <p:sp>
        <p:nvSpPr>
          <p:cNvPr id="6" name="灯片编号占位符 5">
            <a:extLst>
              <a:ext uri="{FF2B5EF4-FFF2-40B4-BE49-F238E27FC236}">
                <a16:creationId xmlns:a16="http://schemas.microsoft.com/office/drawing/2014/main" id="{1A084E97-AFFA-44D4-B7AC-BC8579BC8293}"/>
              </a:ext>
            </a:extLst>
          </p:cNvPr>
          <p:cNvSpPr>
            <a:spLocks noGrp="1"/>
          </p:cNvSpPr>
          <p:nvPr>
            <p:ph type="sldNum" sz="quarter" idx="12"/>
          </p:nvPr>
        </p:nvSpPr>
        <p:spPr/>
        <p:txBody>
          <a:bodyPr/>
          <a:lstStyle/>
          <a:p>
            <a:fld id="{B7CBE8AE-9389-4E4D-966C-8642C3CA71EB}" type="slidenum">
              <a:rPr lang="en-US" smtClean="0"/>
              <a:t>4</a:t>
            </a:fld>
            <a:endParaRPr lang="en-US"/>
          </a:p>
        </p:txBody>
      </p:sp>
      <p:sp>
        <p:nvSpPr>
          <p:cNvPr id="43" name="内容占位符 2">
            <a:extLst>
              <a:ext uri="{FF2B5EF4-FFF2-40B4-BE49-F238E27FC236}">
                <a16:creationId xmlns:a16="http://schemas.microsoft.com/office/drawing/2014/main" id="{46A070DB-0504-4CE9-9957-B4E7581EC5DB}"/>
              </a:ext>
            </a:extLst>
          </p:cNvPr>
          <p:cNvSpPr txBox="1">
            <a:spLocks/>
          </p:cNvSpPr>
          <p:nvPr/>
        </p:nvSpPr>
        <p:spPr>
          <a:xfrm>
            <a:off x="272890" y="760322"/>
            <a:ext cx="10978001" cy="54968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Clr>
                <a:srgbClr val="C00000"/>
              </a:buClr>
              <a:buSzPct val="120000"/>
              <a:buFont typeface="Wingdings" panose="05000000000000000000" pitchFamily="2" charset="2"/>
              <a:buChar char="§"/>
              <a:defRPr sz="2800" kern="1200">
                <a:solidFill>
                  <a:schemeClr val="tx1"/>
                </a:solidFill>
                <a:latin typeface="Bell MT" panose="02020503060305020303" pitchFamily="18" charset="0"/>
                <a:ea typeface="+mn-ea"/>
                <a:cs typeface="+mn-cs"/>
              </a:defRPr>
            </a:lvl1pPr>
            <a:lvl2pPr marL="685800" indent="-228600" algn="just" defTabSz="914400" rtl="0" eaLnBrk="1" latinLnBrk="0" hangingPunct="1">
              <a:lnSpc>
                <a:spcPct val="70000"/>
              </a:lnSpc>
              <a:spcBef>
                <a:spcPts val="600"/>
              </a:spcBef>
              <a:buClr>
                <a:srgbClr val="C00000"/>
              </a:buClr>
              <a:buSzPct val="120000"/>
              <a:buFont typeface="Wingdings" panose="05000000000000000000" pitchFamily="2" charset="2"/>
              <a:buChar char="§"/>
              <a:defRPr sz="2400" kern="1200">
                <a:solidFill>
                  <a:schemeClr val="tx1"/>
                </a:solidFill>
                <a:latin typeface="Bell MT" panose="02020503060305020303" pitchFamily="18" charset="0"/>
                <a:ea typeface="+mn-ea"/>
                <a:cs typeface="+mn-cs"/>
              </a:defRPr>
            </a:lvl2pPr>
            <a:lvl3pPr marL="11430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2000" kern="1200">
                <a:solidFill>
                  <a:schemeClr val="tx1"/>
                </a:solidFill>
                <a:latin typeface="Bell MT" panose="02020503060305020303" pitchFamily="18" charset="0"/>
                <a:ea typeface="+mn-ea"/>
                <a:cs typeface="+mn-cs"/>
              </a:defRPr>
            </a:lvl3pPr>
            <a:lvl4pPr marL="16002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4pPr>
            <a:lvl5pPr marL="20574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dirty="0"/>
              <a:t>LF-MMI</a:t>
            </a:r>
          </a:p>
        </p:txBody>
      </p:sp>
      <mc:AlternateContent xmlns:mc="http://schemas.openxmlformats.org/markup-compatibility/2006">
        <mc:Choice xmlns:a14="http://schemas.microsoft.com/office/drawing/2010/main" Requires="a14">
          <p:sp>
            <p:nvSpPr>
              <p:cNvPr id="21" name="内容占位符 2">
                <a:extLst>
                  <a:ext uri="{FF2B5EF4-FFF2-40B4-BE49-F238E27FC236}">
                    <a16:creationId xmlns:a16="http://schemas.microsoft.com/office/drawing/2014/main" id="{9D2A45FE-59D2-432C-A5B4-3D2CAE179A44}"/>
                  </a:ext>
                </a:extLst>
              </p:cNvPr>
              <p:cNvSpPr txBox="1">
                <a:spLocks/>
              </p:cNvSpPr>
              <p:nvPr/>
            </p:nvSpPr>
            <p:spPr>
              <a:xfrm>
                <a:off x="197601" y="1679517"/>
                <a:ext cx="8917021" cy="23104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C00000"/>
                  </a:buClr>
                  <a:buSzPct val="120000"/>
                  <a:buFont typeface="Wingdings" panose="05000000000000000000" pitchFamily="2" charset="2"/>
                  <a:buChar char="§"/>
                  <a:defRPr sz="2800" kern="1200">
                    <a:solidFill>
                      <a:schemeClr val="tx1"/>
                    </a:solidFill>
                    <a:latin typeface="Bell MT" panose="02020503060305020303" pitchFamily="18" charset="0"/>
                    <a:ea typeface="+mn-ea"/>
                    <a:cs typeface="+mn-cs"/>
                  </a:defRPr>
                </a:lvl1pPr>
                <a:lvl2pPr marL="685800" indent="-228600" algn="just" defTabSz="914400" rtl="0" eaLnBrk="1" latinLnBrk="0" hangingPunct="1">
                  <a:lnSpc>
                    <a:spcPct val="70000"/>
                  </a:lnSpc>
                  <a:spcBef>
                    <a:spcPts val="600"/>
                  </a:spcBef>
                  <a:buClr>
                    <a:srgbClr val="C00000"/>
                  </a:buClr>
                  <a:buSzPct val="120000"/>
                  <a:buFont typeface="Wingdings" panose="05000000000000000000" pitchFamily="2" charset="2"/>
                  <a:buChar char="§"/>
                  <a:defRPr sz="2400" kern="1200">
                    <a:solidFill>
                      <a:schemeClr val="tx1"/>
                    </a:solidFill>
                    <a:latin typeface="Bell MT" panose="02020503060305020303" pitchFamily="18" charset="0"/>
                    <a:ea typeface="+mn-ea"/>
                    <a:cs typeface="+mn-cs"/>
                  </a:defRPr>
                </a:lvl2pPr>
                <a:lvl3pPr marL="11430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2000" kern="1200">
                    <a:solidFill>
                      <a:schemeClr val="tx1"/>
                    </a:solidFill>
                    <a:latin typeface="Bell MT" panose="02020503060305020303" pitchFamily="18" charset="0"/>
                    <a:ea typeface="+mn-ea"/>
                    <a:cs typeface="+mn-cs"/>
                  </a:defRPr>
                </a:lvl3pPr>
                <a:lvl4pPr marL="16002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4pPr>
                <a:lvl5pPr marL="20574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t>Lattice-Free MMI:</a:t>
                </a:r>
                <a:endParaRPr lang="en-US" altLang="zh-CN" sz="2400" dirty="0"/>
              </a:p>
              <a:p>
                <a:r>
                  <a:rPr lang="en-US" altLang="zh-CN" sz="2400" dirty="0">
                    <a:ea typeface="Cambria Math" panose="02040503050406030204" pitchFamily="18" charset="0"/>
                  </a:rPr>
                  <a:t> </a:t>
                </a:r>
                <a14:m>
                  <m:oMath xmlns:m="http://schemas.openxmlformats.org/officeDocument/2006/math">
                    <m:r>
                      <m:rPr>
                        <m:sty m:val="p"/>
                      </m:rPr>
                      <a:rPr lang="en-US" altLang="zh-CN" sz="2400" b="0" i="0" smtClean="0">
                        <a:latin typeface="Cambria Math" panose="02040503050406030204" pitchFamily="18" charset="0"/>
                        <a:ea typeface="Cambria Math" panose="02040503050406030204" pitchFamily="18" charset="0"/>
                      </a:rPr>
                      <m:t>max</m:t>
                    </m:r>
                    <m:r>
                      <a:rPr lang="en-US" altLang="zh-CN" sz="2400" b="0" i="0" smtClean="0">
                        <a:latin typeface="Cambria Math" panose="02040503050406030204" pitchFamily="18" charset="0"/>
                        <a:ea typeface="Cambria Math" panose="02040503050406030204" pitchFamily="18" charset="0"/>
                      </a:rPr>
                      <m:t> </m:t>
                    </m:r>
                    <m:r>
                      <a:rPr lang="en-US" altLang="zh-CN" sz="2400" b="0" i="1" smtClean="0">
                        <a:latin typeface="Cambria Math" panose="02040503050406030204" pitchFamily="18" charset="0"/>
                        <a:ea typeface="Cambria Math" panose="02040503050406030204" pitchFamily="18" charset="0"/>
                      </a:rPr>
                      <m:t>𝑃</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𝑊</m:t>
                        </m:r>
                      </m:e>
                      <m:e>
                        <m:r>
                          <a:rPr lang="en-US" altLang="zh-CN" sz="2400" b="0" i="1" smtClean="0">
                            <a:latin typeface="Cambria Math" panose="02040503050406030204" pitchFamily="18" charset="0"/>
                            <a:ea typeface="Cambria Math" panose="02040503050406030204" pitchFamily="18" charset="0"/>
                          </a:rPr>
                          <m:t>𝑂</m:t>
                        </m:r>
                      </m:e>
                    </m:d>
                    <m:r>
                      <a:rPr lang="en-US" altLang="zh-CN" sz="2400" b="0" i="1" smtClean="0">
                        <a:latin typeface="Cambria Math" panose="02040503050406030204" pitchFamily="18" charset="0"/>
                        <a:ea typeface="Cambria Math" panose="02040503050406030204" pitchFamily="18" charset="0"/>
                      </a:rPr>
                      <m:t>=</m:t>
                    </m:r>
                    <m:f>
                      <m:fPr>
                        <m:ctrlPr>
                          <a:rPr lang="en-US" altLang="zh-CN" sz="2400" b="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𝑃</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𝑂</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𝑊</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𝑃</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𝑊</m:t>
                        </m:r>
                        <m:r>
                          <a:rPr lang="en-US" altLang="zh-CN" sz="2400" b="0" i="1" smtClean="0">
                            <a:latin typeface="Cambria Math" panose="02040503050406030204" pitchFamily="18" charset="0"/>
                            <a:ea typeface="Cambria Math" panose="02040503050406030204" pitchFamily="18" charset="0"/>
                          </a:rPr>
                          <m:t>)</m:t>
                        </m:r>
                      </m:num>
                      <m:den>
                        <m:r>
                          <a:rPr lang="en-US" altLang="zh-CN" sz="2400" b="0" i="1" smtClean="0">
                            <a:latin typeface="Cambria Math" panose="02040503050406030204" pitchFamily="18" charset="0"/>
                            <a:ea typeface="Cambria Math" panose="02040503050406030204" pitchFamily="18" charset="0"/>
                          </a:rPr>
                          <m:t>𝑃</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𝑂</m:t>
                        </m:r>
                        <m:r>
                          <a:rPr lang="en-US" altLang="zh-CN" sz="2400" b="0" i="1" smtClean="0">
                            <a:latin typeface="Cambria Math" panose="02040503050406030204" pitchFamily="18" charset="0"/>
                            <a:ea typeface="Cambria Math" panose="02040503050406030204" pitchFamily="18" charset="0"/>
                          </a:rPr>
                          <m:t>)</m:t>
                        </m:r>
                      </m:den>
                    </m:f>
                    <m:r>
                      <a:rPr lang="en-US" altLang="zh-CN" sz="2400" b="0" i="1" smtClean="0">
                        <a:latin typeface="Cambria Math" panose="02040503050406030204" pitchFamily="18" charset="0"/>
                        <a:ea typeface="Cambria Math" panose="02040503050406030204" pitchFamily="18" charset="0"/>
                      </a:rPr>
                      <m:t>→</m:t>
                    </m:r>
                    <m:func>
                      <m:funcPr>
                        <m:ctrlPr>
                          <a:rPr lang="en-US" altLang="zh-CN" sz="2400" b="0" i="1" smtClean="0">
                            <a:latin typeface="Cambria Math" panose="02040503050406030204" pitchFamily="18" charset="0"/>
                            <a:ea typeface="Cambria Math" panose="02040503050406030204" pitchFamily="18" charset="0"/>
                          </a:rPr>
                        </m:ctrlPr>
                      </m:funcPr>
                      <m:fName>
                        <m:r>
                          <m:rPr>
                            <m:sty m:val="p"/>
                          </m:rPr>
                          <a:rPr lang="en-US" altLang="zh-CN" sz="2400" b="0" i="0" smtClean="0">
                            <a:latin typeface="Cambria Math" panose="02040503050406030204" pitchFamily="18" charset="0"/>
                            <a:ea typeface="Cambria Math" panose="02040503050406030204" pitchFamily="18" charset="0"/>
                          </a:rPr>
                          <m:t>max</m:t>
                        </m:r>
                      </m:fName>
                      <m:e>
                        <m:r>
                          <a:rPr lang="en-US" altLang="zh-CN" sz="2400" b="0" i="1" smtClean="0">
                            <a:latin typeface="Cambria Math" panose="02040503050406030204" pitchFamily="18" charset="0"/>
                            <a:ea typeface="Cambria Math" panose="02040503050406030204" pitchFamily="18" charset="0"/>
                          </a:rPr>
                          <m:t>𝑃</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𝑂</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𝑊</m:t>
                        </m:r>
                        <m:r>
                          <a:rPr lang="en-US" altLang="zh-CN" sz="2400" b="0" i="1" smtClean="0">
                            <a:latin typeface="Cambria Math" panose="02040503050406030204" pitchFamily="18" charset="0"/>
                            <a:ea typeface="Cambria Math" panose="02040503050406030204" pitchFamily="18" charset="0"/>
                          </a:rPr>
                          <m:t>)</m:t>
                        </m:r>
                      </m:e>
                    </m:func>
                  </m:oMath>
                </a14:m>
                <a:endParaRPr lang="en-US" altLang="zh-CN" sz="2400" dirty="0"/>
              </a:p>
              <a:p>
                <a:r>
                  <a:rPr lang="en-US" altLang="zh-CN" sz="2400" dirty="0"/>
                  <a:t> </a:t>
                </a:r>
                <a14:m>
                  <m:oMath xmlns:m="http://schemas.openxmlformats.org/officeDocument/2006/math">
                    <m:func>
                      <m:funcPr>
                        <m:ctrlPr>
                          <a:rPr lang="en-US" altLang="zh-CN" sz="2400" i="1">
                            <a:latin typeface="Cambria Math" panose="02040503050406030204" pitchFamily="18" charset="0"/>
                          </a:rPr>
                        </m:ctrlPr>
                      </m:funcPr>
                      <m:fName>
                        <m:sSub>
                          <m:sSubPr>
                            <m:ctrlPr>
                              <a:rPr lang="en-US" altLang="zh-CN" sz="2400" i="1">
                                <a:latin typeface="Cambria Math" panose="02040503050406030204" pitchFamily="18" charset="0"/>
                                <a:ea typeface="Cambria Math" panose="02040503050406030204" pitchFamily="18" charset="0"/>
                              </a:rPr>
                            </m:ctrlPr>
                          </m:sSubPr>
                          <m:e>
                            <m:r>
                              <a:rPr lang="en-US" altLang="zh-CN" sz="2400">
                                <a:latin typeface="Cambria Math" panose="02040503050406030204" pitchFamily="18" charset="0"/>
                                <a:ea typeface="Cambria Math" panose="02040503050406030204" pitchFamily="18" charset="0"/>
                              </a:rPr>
                              <m:t>𝒥</m:t>
                            </m:r>
                          </m:e>
                          <m:sub>
                            <m:r>
                              <a:rPr lang="en-US" altLang="zh-CN" sz="2400" i="1">
                                <a:latin typeface="Cambria Math" panose="02040503050406030204" pitchFamily="18" charset="0"/>
                                <a:ea typeface="Cambria Math" panose="02040503050406030204" pitchFamily="18" charset="0"/>
                              </a:rPr>
                              <m:t>𝑀𝑀𝐼</m:t>
                            </m:r>
                          </m:sub>
                        </m:sSub>
                      </m:fName>
                      <m:e>
                        <m:r>
                          <a:rPr lang="en-US" altLang="zh-CN" sz="2400" i="1" smtClean="0">
                            <a:latin typeface="Cambria Math" panose="02040503050406030204" pitchFamily="18" charset="0"/>
                            <a:ea typeface="Cambria Math" panose="02040503050406030204" pitchFamily="18" charset="0"/>
                          </a:rPr>
                          <m:t>=</m:t>
                        </m:r>
                        <m:func>
                          <m:funcPr>
                            <m:ctrlPr>
                              <a:rPr lang="en-US" altLang="zh-CN" sz="2400" b="0" i="1" smtClean="0">
                                <a:latin typeface="Cambria Math" panose="02040503050406030204" pitchFamily="18" charset="0"/>
                                <a:ea typeface="Cambria Math" panose="02040503050406030204" pitchFamily="18" charset="0"/>
                              </a:rPr>
                            </m:ctrlPr>
                          </m:funcPr>
                          <m:fName>
                            <m:r>
                              <m:rPr>
                                <m:sty m:val="p"/>
                              </m:rPr>
                              <a:rPr lang="en-US" altLang="zh-CN" sz="2400" b="0" i="0" smtClean="0">
                                <a:latin typeface="Cambria Math" panose="02040503050406030204" pitchFamily="18" charset="0"/>
                                <a:ea typeface="Cambria Math" panose="02040503050406030204" pitchFamily="18" charset="0"/>
                              </a:rPr>
                              <m:t>log</m:t>
                            </m:r>
                          </m:fName>
                          <m:e>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𝑃</m:t>
                                </m:r>
                              </m:e>
                              <m:sub>
                                <m:r>
                                  <a:rPr lang="en-US" altLang="zh-CN" sz="2400" b="0" i="1" smtClean="0">
                                    <a:latin typeface="Cambria Math" panose="02040503050406030204" pitchFamily="18" charset="0"/>
                                    <a:ea typeface="Cambria Math" panose="02040503050406030204" pitchFamily="18" charset="0"/>
                                  </a:rPr>
                                  <m:t>𝑀𝑀𝐼</m:t>
                                </m:r>
                              </m:sub>
                            </m:sSub>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𝑊</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𝑂</m:t>
                            </m:r>
                            <m:r>
                              <a:rPr lang="en-US" altLang="zh-CN" sz="2400" b="0" i="1" smtClean="0">
                                <a:latin typeface="Cambria Math" panose="02040503050406030204" pitchFamily="18" charset="0"/>
                                <a:ea typeface="Cambria Math" panose="02040503050406030204" pitchFamily="18" charset="0"/>
                              </a:rPr>
                              <m:t>)</m:t>
                            </m:r>
                          </m:e>
                        </m:func>
                        <m:r>
                          <a:rPr lang="en-US" altLang="zh-CN" sz="2400" i="1">
                            <a:latin typeface="Cambria Math" panose="02040503050406030204" pitchFamily="18" charset="0"/>
                          </a:rPr>
                          <m:t>=</m:t>
                        </m:r>
                        <m:r>
                          <m:rPr>
                            <m:sty m:val="p"/>
                          </m:rPr>
                          <a:rPr lang="en-US" altLang="zh-CN" sz="2400" i="1">
                            <a:latin typeface="Cambria Math" panose="02040503050406030204" pitchFamily="18" charset="0"/>
                          </a:rPr>
                          <m:t>log</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𝑃</m:t>
                            </m:r>
                            <m:r>
                              <a:rPr lang="en-US" altLang="zh-CN" sz="2400" i="1">
                                <a:latin typeface="Cambria Math" panose="02040503050406030204" pitchFamily="18" charset="0"/>
                              </a:rPr>
                              <m:t>(</m:t>
                            </m:r>
                            <m:r>
                              <a:rPr lang="en-US" altLang="zh-CN" sz="2400" i="1">
                                <a:latin typeface="Cambria Math" panose="02040503050406030204" pitchFamily="18" charset="0"/>
                              </a:rPr>
                              <m:t>𝑂</m:t>
                            </m:r>
                            <m:r>
                              <a:rPr lang="en-US" altLang="zh-CN" sz="2400" i="1">
                                <a:latin typeface="Cambria Math" panose="02040503050406030204" pitchFamily="18" charset="0"/>
                              </a:rPr>
                              <m:t>|</m:t>
                            </m:r>
                            <m:r>
                              <a:rPr lang="en-US" altLang="zh-CN" sz="2400" i="1">
                                <a:latin typeface="Cambria Math" panose="02040503050406030204" pitchFamily="18" charset="0"/>
                              </a:rPr>
                              <m:t>𝑊</m:t>
                            </m:r>
                            <m:r>
                              <a:rPr lang="en-US" altLang="zh-CN" sz="2400" i="1">
                                <a:latin typeface="Cambria Math" panose="02040503050406030204" pitchFamily="18" charset="0"/>
                              </a:rPr>
                              <m:t>)</m:t>
                            </m:r>
                            <m:r>
                              <a:rPr lang="en-US" altLang="zh-CN" sz="2400" i="1">
                                <a:latin typeface="Cambria Math" panose="02040503050406030204" pitchFamily="18" charset="0"/>
                              </a:rPr>
                              <m:t>𝑃</m:t>
                            </m:r>
                            <m:r>
                              <a:rPr lang="en-US" altLang="zh-CN" sz="2400" i="1">
                                <a:latin typeface="Cambria Math" panose="02040503050406030204" pitchFamily="18" charset="0"/>
                              </a:rPr>
                              <m:t>(</m:t>
                            </m:r>
                            <m:r>
                              <a:rPr lang="en-US" altLang="zh-CN" sz="2400" i="1">
                                <a:latin typeface="Cambria Math" panose="02040503050406030204" pitchFamily="18" charset="0"/>
                              </a:rPr>
                              <m:t>𝑊</m:t>
                            </m:r>
                            <m:r>
                              <a:rPr lang="en-US" altLang="zh-CN" sz="2400" i="1">
                                <a:latin typeface="Cambria Math" panose="02040503050406030204" pitchFamily="18" charset="0"/>
                              </a:rPr>
                              <m:t>)</m:t>
                            </m:r>
                          </m:num>
                          <m:den>
                            <m:nary>
                              <m:naryPr>
                                <m:chr m:val="∑"/>
                                <m:supHide m:val="on"/>
                                <m:ctrlPr>
                                  <a:rPr lang="en-US" altLang="zh-CN" sz="2400" i="1">
                                    <a:latin typeface="Cambria Math" panose="02040503050406030204" pitchFamily="18" charset="0"/>
                                  </a:rPr>
                                </m:ctrlPr>
                              </m:naryPr>
                              <m:sub>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𝑊</m:t>
                                    </m:r>
                                  </m:e>
                                </m:acc>
                              </m:sub>
                              <m:sup/>
                              <m:e>
                                <m:r>
                                  <a:rPr lang="en-US" altLang="zh-CN" sz="2400" i="1">
                                    <a:latin typeface="Cambria Math" panose="02040503050406030204" pitchFamily="18" charset="0"/>
                                  </a:rPr>
                                  <m:t>𝑃</m:t>
                                </m:r>
                                <m:r>
                                  <a:rPr lang="en-US" altLang="zh-CN" sz="2400" i="1">
                                    <a:latin typeface="Cambria Math" panose="02040503050406030204" pitchFamily="18" charset="0"/>
                                  </a:rPr>
                                  <m:t>(</m:t>
                                </m:r>
                                <m:r>
                                  <a:rPr lang="en-US" altLang="zh-CN" sz="2400" i="1">
                                    <a:latin typeface="Cambria Math" panose="02040503050406030204" pitchFamily="18" charset="0"/>
                                  </a:rPr>
                                  <m:t>𝑂</m:t>
                                </m:r>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𝑊</m:t>
                                    </m:r>
                                  </m:e>
                                </m:acc>
                                <m:r>
                                  <a:rPr lang="en-US" altLang="zh-CN" sz="2400" i="1">
                                    <a:latin typeface="Cambria Math" panose="02040503050406030204" pitchFamily="18" charset="0"/>
                                  </a:rPr>
                                  <m:t>)</m:t>
                                </m:r>
                                <m:r>
                                  <a:rPr lang="en-US" altLang="zh-CN" sz="2400" i="1">
                                    <a:latin typeface="Cambria Math" panose="02040503050406030204" pitchFamily="18" charset="0"/>
                                  </a:rPr>
                                  <m:t>𝑃</m:t>
                                </m:r>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𝑊</m:t>
                                    </m:r>
                                  </m:e>
                                </m:acc>
                                <m:r>
                                  <a:rPr lang="en-US" altLang="zh-CN" sz="2400" i="1">
                                    <a:latin typeface="Cambria Math" panose="02040503050406030204" pitchFamily="18" charset="0"/>
                                  </a:rPr>
                                  <m:t>)</m:t>
                                </m:r>
                              </m:e>
                            </m:nary>
                          </m:den>
                        </m:f>
                      </m:e>
                    </m:func>
                    <m:r>
                      <a:rPr lang="zh-CN" altLang="en-US" sz="2400" i="1">
                        <a:latin typeface="Cambria Math" panose="02040503050406030204" pitchFamily="18" charset="0"/>
                      </a:rPr>
                      <m:t>≈</m:t>
                    </m:r>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log</m:t>
                        </m:r>
                      </m:fName>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𝑂</m:t>
                                </m:r>
                              </m:e>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𝔾</m:t>
                                    </m:r>
                                  </m:e>
                                  <m:sub>
                                    <m:r>
                                      <a:rPr lang="en-US" altLang="zh-CN" sz="2400" i="1">
                                        <a:latin typeface="Cambria Math" panose="02040503050406030204" pitchFamily="18" charset="0"/>
                                      </a:rPr>
                                      <m:t>𝑛𝑢𝑚</m:t>
                                    </m:r>
                                  </m:sub>
                                </m:sSub>
                              </m:e>
                            </m:d>
                          </m:num>
                          <m:den>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𝑂</m:t>
                                </m:r>
                              </m:e>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𝔾</m:t>
                                    </m:r>
                                  </m:e>
                                  <m:sub>
                                    <m:r>
                                      <a:rPr lang="en-US" altLang="zh-CN" sz="2400" i="1">
                                        <a:latin typeface="Cambria Math" panose="02040503050406030204" pitchFamily="18" charset="0"/>
                                      </a:rPr>
                                      <m:t>𝑑𝑒𝑛</m:t>
                                    </m:r>
                                  </m:sub>
                                </m:sSub>
                              </m:e>
                            </m:d>
                          </m:den>
                        </m:f>
                      </m:e>
                    </m:func>
                  </m:oMath>
                </a14:m>
                <a:endParaRPr lang="en-US" altLang="zh-CN" sz="2400" dirty="0"/>
              </a:p>
              <a:p>
                <a:pPr marL="0" indent="0">
                  <a:buNone/>
                </a:pPr>
                <a:endParaRPr lang="en-US" altLang="zh-CN" sz="1600" dirty="0"/>
              </a:p>
            </p:txBody>
          </p:sp>
        </mc:Choice>
        <mc:Fallback>
          <p:sp>
            <p:nvSpPr>
              <p:cNvPr id="21" name="内容占位符 2">
                <a:extLst>
                  <a:ext uri="{FF2B5EF4-FFF2-40B4-BE49-F238E27FC236}">
                    <a16:creationId xmlns:a16="http://schemas.microsoft.com/office/drawing/2014/main" id="{9D2A45FE-59D2-432C-A5B4-3D2CAE179A44}"/>
                  </a:ext>
                </a:extLst>
              </p:cNvPr>
              <p:cNvSpPr txBox="1">
                <a:spLocks noRot="1" noChangeAspect="1" noMove="1" noResize="1" noEditPoints="1" noAdjustHandles="1" noChangeArrowheads="1" noChangeShapeType="1" noTextEdit="1"/>
              </p:cNvSpPr>
              <p:nvPr/>
            </p:nvSpPr>
            <p:spPr>
              <a:xfrm>
                <a:off x="197601" y="1679517"/>
                <a:ext cx="8917021" cy="2310430"/>
              </a:xfrm>
              <a:prstGeom prst="rect">
                <a:avLst/>
              </a:prstGeom>
              <a:blipFill>
                <a:blip r:embed="rId3"/>
                <a:stretch>
                  <a:fillRect l="-1299" t="-2639"/>
                </a:stretch>
              </a:blipFill>
            </p:spPr>
            <p:txBody>
              <a:bodyPr/>
              <a:lstStyle/>
              <a:p>
                <a:r>
                  <a:rPr lang="zh-CN" altLang="en-US">
                    <a:noFill/>
                  </a:rPr>
                  <a:t> </a:t>
                </a:r>
              </a:p>
            </p:txBody>
          </p:sp>
        </mc:Fallback>
      </mc:AlternateContent>
      <p:sp>
        <p:nvSpPr>
          <p:cNvPr id="3" name="左大括号 2">
            <a:extLst>
              <a:ext uri="{FF2B5EF4-FFF2-40B4-BE49-F238E27FC236}">
                <a16:creationId xmlns:a16="http://schemas.microsoft.com/office/drawing/2014/main" id="{E10C3089-EE5E-795B-292B-1849308D38D6}"/>
              </a:ext>
            </a:extLst>
          </p:cNvPr>
          <p:cNvSpPr/>
          <p:nvPr/>
        </p:nvSpPr>
        <p:spPr>
          <a:xfrm rot="16200000">
            <a:off x="5036597" y="2397137"/>
            <a:ext cx="283222" cy="2225311"/>
          </a:xfrm>
          <a:prstGeom prst="leftBrace">
            <a:avLst>
              <a:gd name="adj1" fmla="val 56904"/>
              <a:gd name="adj2"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sp>
        <p:nvSpPr>
          <p:cNvPr id="14" name="左大括号 13">
            <a:extLst>
              <a:ext uri="{FF2B5EF4-FFF2-40B4-BE49-F238E27FC236}">
                <a16:creationId xmlns:a16="http://schemas.microsoft.com/office/drawing/2014/main" id="{E43CD17F-E209-C82C-2D92-174BFA26541C}"/>
              </a:ext>
            </a:extLst>
          </p:cNvPr>
          <p:cNvSpPr/>
          <p:nvPr/>
        </p:nvSpPr>
        <p:spPr>
          <a:xfrm rot="16200000">
            <a:off x="7396775" y="2572465"/>
            <a:ext cx="283222" cy="1874655"/>
          </a:xfrm>
          <a:prstGeom prst="leftBrace">
            <a:avLst>
              <a:gd name="adj1" fmla="val 69762"/>
              <a:gd name="adj2"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0000"/>
              </a:solidFill>
            </a:endParaRPr>
          </a:p>
        </p:txBody>
      </p:sp>
      <p:sp>
        <p:nvSpPr>
          <p:cNvPr id="7" name="文本框 6">
            <a:extLst>
              <a:ext uri="{FF2B5EF4-FFF2-40B4-BE49-F238E27FC236}">
                <a16:creationId xmlns:a16="http://schemas.microsoft.com/office/drawing/2014/main" id="{CBC5074A-0910-9844-7A07-420860875D1A}"/>
              </a:ext>
            </a:extLst>
          </p:cNvPr>
          <p:cNvSpPr txBox="1"/>
          <p:nvPr/>
        </p:nvSpPr>
        <p:spPr>
          <a:xfrm>
            <a:off x="4859851" y="3614854"/>
            <a:ext cx="636713" cy="369332"/>
          </a:xfrm>
          <a:prstGeom prst="rect">
            <a:avLst/>
          </a:prstGeom>
          <a:noFill/>
        </p:spPr>
        <p:txBody>
          <a:bodyPr wrap="none" rtlCol="0">
            <a:spAutoFit/>
          </a:bodyPr>
          <a:lstStyle/>
          <a:p>
            <a:r>
              <a:rPr lang="en-US" altLang="zh-CN" dirty="0"/>
              <a:t>MMI</a:t>
            </a:r>
            <a:endParaRPr lang="zh-CN" altLang="en-US" dirty="0"/>
          </a:p>
        </p:txBody>
      </p:sp>
      <p:sp>
        <p:nvSpPr>
          <p:cNvPr id="16" name="文本框 15">
            <a:extLst>
              <a:ext uri="{FF2B5EF4-FFF2-40B4-BE49-F238E27FC236}">
                <a16:creationId xmlns:a16="http://schemas.microsoft.com/office/drawing/2014/main" id="{63A1B8F8-3720-59B4-D41E-C565468656C2}"/>
              </a:ext>
            </a:extLst>
          </p:cNvPr>
          <p:cNvSpPr txBox="1"/>
          <p:nvPr/>
        </p:nvSpPr>
        <p:spPr>
          <a:xfrm>
            <a:off x="7094997" y="3614854"/>
            <a:ext cx="910827" cy="369332"/>
          </a:xfrm>
          <a:prstGeom prst="rect">
            <a:avLst/>
          </a:prstGeom>
          <a:noFill/>
        </p:spPr>
        <p:txBody>
          <a:bodyPr wrap="none" rtlCol="0">
            <a:spAutoFit/>
          </a:bodyPr>
          <a:lstStyle/>
          <a:p>
            <a:r>
              <a:rPr lang="en-US" altLang="zh-CN" dirty="0"/>
              <a:t>LF-MMI</a:t>
            </a:r>
            <a:endParaRPr lang="zh-CN" altLang="en-US" dirty="0"/>
          </a:p>
        </p:txBody>
      </p:sp>
      <mc:AlternateContent xmlns:mc="http://schemas.openxmlformats.org/markup-compatibility/2006">
        <mc:Choice xmlns:a14="http://schemas.microsoft.com/office/drawing/2010/main" Requires="a14">
          <p:sp>
            <p:nvSpPr>
              <p:cNvPr id="17" name="内容占位符 2">
                <a:extLst>
                  <a:ext uri="{FF2B5EF4-FFF2-40B4-BE49-F238E27FC236}">
                    <a16:creationId xmlns:a16="http://schemas.microsoft.com/office/drawing/2014/main" id="{D98C21CF-9399-369D-35BC-9FF045698F73}"/>
                  </a:ext>
                </a:extLst>
              </p:cNvPr>
              <p:cNvSpPr txBox="1">
                <a:spLocks/>
              </p:cNvSpPr>
              <p:nvPr/>
            </p:nvSpPr>
            <p:spPr>
              <a:xfrm>
                <a:off x="197601" y="4257936"/>
                <a:ext cx="6805247" cy="14104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C00000"/>
                  </a:buClr>
                  <a:buSzPct val="120000"/>
                  <a:buFont typeface="Wingdings" panose="05000000000000000000" pitchFamily="2" charset="2"/>
                  <a:buChar char="§"/>
                  <a:defRPr sz="2800" kern="1200">
                    <a:solidFill>
                      <a:schemeClr val="tx1"/>
                    </a:solidFill>
                    <a:latin typeface="Bell MT" panose="02020503060305020303" pitchFamily="18" charset="0"/>
                    <a:ea typeface="+mn-ea"/>
                    <a:cs typeface="+mn-cs"/>
                  </a:defRPr>
                </a:lvl1pPr>
                <a:lvl2pPr marL="685800" indent="-228600" algn="just" defTabSz="914400" rtl="0" eaLnBrk="1" latinLnBrk="0" hangingPunct="1">
                  <a:lnSpc>
                    <a:spcPct val="70000"/>
                  </a:lnSpc>
                  <a:spcBef>
                    <a:spcPts val="600"/>
                  </a:spcBef>
                  <a:buClr>
                    <a:srgbClr val="C00000"/>
                  </a:buClr>
                  <a:buSzPct val="120000"/>
                  <a:buFont typeface="Wingdings" panose="05000000000000000000" pitchFamily="2" charset="2"/>
                  <a:buChar char="§"/>
                  <a:defRPr sz="2400" kern="1200">
                    <a:solidFill>
                      <a:schemeClr val="tx1"/>
                    </a:solidFill>
                    <a:latin typeface="Bell MT" panose="02020503060305020303" pitchFamily="18" charset="0"/>
                    <a:ea typeface="+mn-ea"/>
                    <a:cs typeface="+mn-cs"/>
                  </a:defRPr>
                </a:lvl2pPr>
                <a:lvl3pPr marL="11430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2000" kern="1200">
                    <a:solidFill>
                      <a:schemeClr val="tx1"/>
                    </a:solidFill>
                    <a:latin typeface="Bell MT" panose="02020503060305020303" pitchFamily="18" charset="0"/>
                    <a:ea typeface="+mn-ea"/>
                    <a:cs typeface="+mn-cs"/>
                  </a:defRPr>
                </a:lvl3pPr>
                <a:lvl4pPr marL="16002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4pPr>
                <a:lvl5pPr marL="20574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t> MMI </a:t>
                </a:r>
                <a:r>
                  <a:rPr lang="zh-CN" altLang="en-US" sz="2000" dirty="0"/>
                  <a:t>在考虑标注文本</a:t>
                </a:r>
                <a14:m>
                  <m:oMath xmlns:m="http://schemas.openxmlformats.org/officeDocument/2006/math">
                    <m:r>
                      <a:rPr lang="en-US" altLang="zh-CN" sz="2000" i="1">
                        <a:latin typeface="Cambria Math" panose="02040503050406030204" pitchFamily="18" charset="0"/>
                      </a:rPr>
                      <m:t>𝑊</m:t>
                    </m:r>
                  </m:oMath>
                </a14:m>
                <a:r>
                  <a:rPr lang="zh-CN" altLang="en-US" sz="2000" dirty="0"/>
                  <a:t>的同时会考虑竞争项</a:t>
                </a:r>
                <a14:m>
                  <m:oMath xmlns:m="http://schemas.openxmlformats.org/officeDocument/2006/math">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𝑊</m:t>
                        </m:r>
                      </m:e>
                    </m:acc>
                  </m:oMath>
                </a14:m>
                <a:endParaRPr lang="en-US" altLang="zh-CN" sz="2000" dirty="0"/>
              </a:p>
              <a:p>
                <a:r>
                  <a:rPr lang="en-US" altLang="zh-CN" sz="2000" dirty="0"/>
                  <a:t> </a:t>
                </a:r>
                <a:r>
                  <a:rPr lang="zh-CN" altLang="en-US" sz="2000" dirty="0"/>
                  <a:t>传统 </a:t>
                </a:r>
                <a:r>
                  <a:rPr lang="en-US" altLang="zh-CN" sz="2000" dirty="0"/>
                  <a:t>MMI </a:t>
                </a:r>
                <a:r>
                  <a:rPr lang="zh-CN" altLang="en-US" sz="2000" dirty="0"/>
                  <a:t>使用</a:t>
                </a:r>
                <a:r>
                  <a:rPr lang="en-US" altLang="zh-CN" sz="2000" dirty="0"/>
                  <a:t>lattice</a:t>
                </a:r>
                <a:r>
                  <a:rPr lang="zh-CN" altLang="en-US" sz="2000" dirty="0"/>
                  <a:t>来计算分母</a:t>
                </a:r>
                <a:endParaRPr lang="en-US" altLang="zh-CN" sz="2000" dirty="0"/>
              </a:p>
              <a:p>
                <a:r>
                  <a:rPr lang="en-US" altLang="zh-CN" sz="2000" dirty="0"/>
                  <a:t> LF-MMI </a:t>
                </a:r>
                <a:r>
                  <a:rPr lang="zh-CN" altLang="en-US" sz="2000" dirty="0"/>
                  <a:t>使用统一的</a:t>
                </a:r>
                <a:r>
                  <a:rPr lang="en-US" altLang="zh-CN" sz="2000" dirty="0"/>
                  <a:t>denominator graph (</a:t>
                </a:r>
                <a14:m>
                  <m:oMath xmlns:m="http://schemas.openxmlformats.org/officeDocument/2006/math">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𝔾</m:t>
                        </m:r>
                      </m:e>
                      <m:sub>
                        <m:r>
                          <a:rPr lang="en-US" altLang="zh-CN" sz="2000" i="1">
                            <a:latin typeface="Cambria Math" panose="02040503050406030204" pitchFamily="18" charset="0"/>
                          </a:rPr>
                          <m:t>𝑑𝑒𝑛</m:t>
                        </m:r>
                      </m:sub>
                    </m:sSub>
                  </m:oMath>
                </a14:m>
                <a:r>
                  <a:rPr lang="en-US" altLang="zh-CN" sz="2000" dirty="0"/>
                  <a:t>) </a:t>
                </a:r>
                <a:r>
                  <a:rPr lang="zh-CN" altLang="en-US" sz="2000" dirty="0"/>
                  <a:t>计算分母</a:t>
                </a:r>
                <a:endParaRPr lang="en-US" altLang="zh-CN" sz="2000" dirty="0"/>
              </a:p>
              <a:p>
                <a:pPr marL="0" indent="0">
                  <a:buNone/>
                </a:pPr>
                <a:endParaRPr lang="en-US" altLang="zh-CN" sz="2000" dirty="0"/>
              </a:p>
            </p:txBody>
          </p:sp>
        </mc:Choice>
        <mc:Fallback>
          <p:sp>
            <p:nvSpPr>
              <p:cNvPr id="17" name="内容占位符 2">
                <a:extLst>
                  <a:ext uri="{FF2B5EF4-FFF2-40B4-BE49-F238E27FC236}">
                    <a16:creationId xmlns:a16="http://schemas.microsoft.com/office/drawing/2014/main" id="{D98C21CF-9399-369D-35BC-9FF045698F73}"/>
                  </a:ext>
                </a:extLst>
              </p:cNvPr>
              <p:cNvSpPr txBox="1">
                <a:spLocks noRot="1" noChangeAspect="1" noMove="1" noResize="1" noEditPoints="1" noAdjustHandles="1" noChangeArrowheads="1" noChangeShapeType="1" noTextEdit="1"/>
              </p:cNvSpPr>
              <p:nvPr/>
            </p:nvSpPr>
            <p:spPr>
              <a:xfrm>
                <a:off x="197601" y="4257936"/>
                <a:ext cx="6805247" cy="1410460"/>
              </a:xfrm>
              <a:prstGeom prst="rect">
                <a:avLst/>
              </a:prstGeom>
              <a:blipFill>
                <a:blip r:embed="rId4"/>
                <a:stretch>
                  <a:fillRect l="-1164" t="-775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DB15A8CC-0913-E98D-1991-FB272ADF9076}"/>
                  </a:ext>
                </a:extLst>
              </p:cNvPr>
              <p:cNvSpPr txBox="1"/>
              <p:nvPr/>
            </p:nvSpPr>
            <p:spPr>
              <a:xfrm>
                <a:off x="7360806" y="1411528"/>
                <a:ext cx="4831194" cy="646331"/>
              </a:xfrm>
              <a:prstGeom prst="rect">
                <a:avLst/>
              </a:prstGeom>
              <a:noFill/>
            </p:spPr>
            <p:txBody>
              <a:bodyPr wrap="none" rtlCol="0">
                <a:spAutoFit/>
              </a:bodyPr>
              <a:lstStyle/>
              <a:p>
                <a14:m>
                  <m:oMath xmlns:m="http://schemas.openxmlformats.org/officeDocument/2006/math">
                    <m:r>
                      <a:rPr lang="en-US" altLang="zh-CN" b="0" i="1" smtClean="0">
                        <a:latin typeface="Cambria Math" panose="02040503050406030204" pitchFamily="18" charset="0"/>
                      </a:rPr>
                      <m:t>𝑊</m:t>
                    </m:r>
                  </m:oMath>
                </a14:m>
                <a:r>
                  <a:rPr lang="zh-CN" altLang="en-US" dirty="0"/>
                  <a:t>：我很开心</a:t>
                </a:r>
                <a:endParaRPr lang="en-US" altLang="zh-CN" dirty="0"/>
              </a:p>
              <a:p>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𝑊</m:t>
                        </m:r>
                      </m:e>
                    </m:acc>
                    <m:r>
                      <a:rPr lang="en-US" altLang="zh-CN" b="0" i="1" smtClean="0">
                        <a:latin typeface="Cambria Math" panose="02040503050406030204" pitchFamily="18" charset="0"/>
                      </a:rPr>
                      <m:t>∈</m:t>
                    </m:r>
                  </m:oMath>
                </a14:m>
                <a:r>
                  <a:rPr lang="en-US" altLang="zh-CN" dirty="0"/>
                  <a:t> {</a:t>
                </a:r>
                <a:r>
                  <a:rPr lang="zh-CN" altLang="en-US" dirty="0"/>
                  <a:t>我不开心，我开心，听我说谢谢你，</a:t>
                </a:r>
                <a:r>
                  <a:rPr lang="en-US" altLang="zh-CN" dirty="0"/>
                  <a:t>…}</a:t>
                </a:r>
                <a:endParaRPr lang="zh-CN" altLang="en-US" dirty="0"/>
              </a:p>
            </p:txBody>
          </p:sp>
        </mc:Choice>
        <mc:Fallback>
          <p:sp>
            <p:nvSpPr>
              <p:cNvPr id="8" name="文本框 7">
                <a:extLst>
                  <a:ext uri="{FF2B5EF4-FFF2-40B4-BE49-F238E27FC236}">
                    <a16:creationId xmlns:a16="http://schemas.microsoft.com/office/drawing/2014/main" id="{DB15A8CC-0913-E98D-1991-FB272ADF9076}"/>
                  </a:ext>
                </a:extLst>
              </p:cNvPr>
              <p:cNvSpPr txBox="1">
                <a:spLocks noRot="1" noChangeAspect="1" noMove="1" noResize="1" noEditPoints="1" noAdjustHandles="1" noChangeArrowheads="1" noChangeShapeType="1" noTextEdit="1"/>
              </p:cNvSpPr>
              <p:nvPr/>
            </p:nvSpPr>
            <p:spPr>
              <a:xfrm>
                <a:off x="7360806" y="1411528"/>
                <a:ext cx="4831194" cy="646331"/>
              </a:xfrm>
              <a:prstGeom prst="rect">
                <a:avLst/>
              </a:prstGeom>
              <a:blipFill>
                <a:blip r:embed="rId5"/>
                <a:stretch>
                  <a:fillRect t="-5660" b="-141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88155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1CACBA8B-9E3D-8AA5-59A3-B021B3E221AF}"/>
              </a:ext>
            </a:extLst>
          </p:cNvPr>
          <p:cNvPicPr>
            <a:picLocks noChangeAspect="1"/>
          </p:cNvPicPr>
          <p:nvPr/>
        </p:nvPicPr>
        <p:blipFill>
          <a:blip r:embed="rId3"/>
          <a:stretch>
            <a:fillRect/>
          </a:stretch>
        </p:blipFill>
        <p:spPr>
          <a:xfrm>
            <a:off x="332648" y="696924"/>
            <a:ext cx="11859352" cy="1800000"/>
          </a:xfrm>
          <a:prstGeom prst="rect">
            <a:avLst/>
          </a:prstGeom>
        </p:spPr>
      </p:pic>
      <p:pic>
        <p:nvPicPr>
          <p:cNvPr id="13" name="图片 12">
            <a:extLst>
              <a:ext uri="{FF2B5EF4-FFF2-40B4-BE49-F238E27FC236}">
                <a16:creationId xmlns:a16="http://schemas.microsoft.com/office/drawing/2014/main" id="{0269D3E4-5C5E-475E-4136-F730FDE8B340}"/>
              </a:ext>
            </a:extLst>
          </p:cNvPr>
          <p:cNvPicPr>
            <a:picLocks noChangeAspect="1"/>
          </p:cNvPicPr>
          <p:nvPr/>
        </p:nvPicPr>
        <p:blipFill>
          <a:blip r:embed="rId4"/>
          <a:stretch>
            <a:fillRect/>
          </a:stretch>
        </p:blipFill>
        <p:spPr>
          <a:xfrm>
            <a:off x="394027" y="2464054"/>
            <a:ext cx="5256754" cy="3711149"/>
          </a:xfrm>
          <a:prstGeom prst="rect">
            <a:avLst/>
          </a:prstGeom>
        </p:spPr>
      </p:pic>
      <p:sp>
        <p:nvSpPr>
          <p:cNvPr id="2" name="标题 1">
            <a:extLst>
              <a:ext uri="{FF2B5EF4-FFF2-40B4-BE49-F238E27FC236}">
                <a16:creationId xmlns:a16="http://schemas.microsoft.com/office/drawing/2014/main" id="{9F431008-52D9-40F3-B418-273CEC3D0CFE}"/>
              </a:ext>
            </a:extLst>
          </p:cNvPr>
          <p:cNvSpPr>
            <a:spLocks noGrp="1"/>
          </p:cNvSpPr>
          <p:nvPr>
            <p:ph type="title"/>
          </p:nvPr>
        </p:nvSpPr>
        <p:spPr/>
        <p:txBody>
          <a:bodyPr>
            <a:normAutofit/>
          </a:bodyPr>
          <a:lstStyle/>
          <a:p>
            <a:r>
              <a:rPr lang="zh-CN" altLang="en-US" sz="2800" dirty="0"/>
              <a:t>基于</a:t>
            </a:r>
            <a:r>
              <a:rPr lang="en-US" altLang="zh-CN" sz="2800" dirty="0"/>
              <a:t>LF-MMI</a:t>
            </a:r>
            <a:r>
              <a:rPr lang="zh-CN" altLang="en-US" sz="2800" dirty="0"/>
              <a:t>的端到端语音识别</a:t>
            </a:r>
            <a:endParaRPr lang="en-US" altLang="zh-CN" sz="2800" dirty="0"/>
          </a:p>
        </p:txBody>
      </p:sp>
      <p:sp>
        <p:nvSpPr>
          <p:cNvPr id="4" name="日期占位符 3">
            <a:extLst>
              <a:ext uri="{FF2B5EF4-FFF2-40B4-BE49-F238E27FC236}">
                <a16:creationId xmlns:a16="http://schemas.microsoft.com/office/drawing/2014/main" id="{034C4FE4-0F03-4E07-A461-EABAA4901BB4}"/>
              </a:ext>
            </a:extLst>
          </p:cNvPr>
          <p:cNvSpPr>
            <a:spLocks noGrp="1"/>
          </p:cNvSpPr>
          <p:nvPr>
            <p:ph type="dt" sz="half" idx="10"/>
          </p:nvPr>
        </p:nvSpPr>
        <p:spPr/>
        <p:txBody>
          <a:bodyPr/>
          <a:lstStyle/>
          <a:p>
            <a:fld id="{5AE5EFF1-4930-4CA3-B25C-34F598C46406}" type="datetime1">
              <a:rPr lang="en-US" smtClean="0"/>
              <a:t>5/26/2022</a:t>
            </a:fld>
            <a:endParaRPr lang="en-US" dirty="0"/>
          </a:p>
        </p:txBody>
      </p:sp>
      <p:sp>
        <p:nvSpPr>
          <p:cNvPr id="5" name="页脚占位符 4">
            <a:extLst>
              <a:ext uri="{FF2B5EF4-FFF2-40B4-BE49-F238E27FC236}">
                <a16:creationId xmlns:a16="http://schemas.microsoft.com/office/drawing/2014/main" id="{7D6BB50D-0126-4418-9D79-4E63AA39A3EC}"/>
              </a:ext>
            </a:extLst>
          </p:cNvPr>
          <p:cNvSpPr>
            <a:spLocks noGrp="1"/>
          </p:cNvSpPr>
          <p:nvPr>
            <p:ph type="ftr" sz="quarter" idx="11"/>
          </p:nvPr>
        </p:nvSpPr>
        <p:spPr/>
        <p:txBody>
          <a:bodyPr/>
          <a:lstStyle/>
          <a:p>
            <a:r>
              <a:rPr lang="en-US" altLang="zh-CN" dirty="0"/>
              <a:t>Part II: LF-MMI for E2E speech recognition</a:t>
            </a:r>
          </a:p>
        </p:txBody>
      </p:sp>
      <p:sp>
        <p:nvSpPr>
          <p:cNvPr id="6" name="灯片编号占位符 5">
            <a:extLst>
              <a:ext uri="{FF2B5EF4-FFF2-40B4-BE49-F238E27FC236}">
                <a16:creationId xmlns:a16="http://schemas.microsoft.com/office/drawing/2014/main" id="{1A084E97-AFFA-44D4-B7AC-BC8579BC8293}"/>
              </a:ext>
            </a:extLst>
          </p:cNvPr>
          <p:cNvSpPr>
            <a:spLocks noGrp="1"/>
          </p:cNvSpPr>
          <p:nvPr>
            <p:ph type="sldNum" sz="quarter" idx="12"/>
          </p:nvPr>
        </p:nvSpPr>
        <p:spPr/>
        <p:txBody>
          <a:bodyPr/>
          <a:lstStyle/>
          <a:p>
            <a:fld id="{B7CBE8AE-9389-4E4D-966C-8642C3CA71EB}" type="slidenum">
              <a:rPr lang="en-US" smtClean="0"/>
              <a:t>5</a:t>
            </a:fld>
            <a:endParaRPr lang="en-US"/>
          </a:p>
        </p:txBody>
      </p:sp>
      <p:sp>
        <p:nvSpPr>
          <p:cNvPr id="18" name="文本框 17">
            <a:extLst>
              <a:ext uri="{FF2B5EF4-FFF2-40B4-BE49-F238E27FC236}">
                <a16:creationId xmlns:a16="http://schemas.microsoft.com/office/drawing/2014/main" id="{686983DA-5321-86E7-EEC5-33950668D0BE}"/>
              </a:ext>
            </a:extLst>
          </p:cNvPr>
          <p:cNvSpPr txBox="1"/>
          <p:nvPr/>
        </p:nvSpPr>
        <p:spPr>
          <a:xfrm>
            <a:off x="4568437" y="2086500"/>
            <a:ext cx="2870914" cy="369332"/>
          </a:xfrm>
          <a:prstGeom prst="rect">
            <a:avLst/>
          </a:prstGeom>
          <a:noFill/>
        </p:spPr>
        <p:txBody>
          <a:bodyPr wrap="none" rtlCol="0">
            <a:spAutoFit/>
          </a:bodyPr>
          <a:lstStyle/>
          <a:p>
            <a:r>
              <a:rPr lang="en-US" altLang="zh-CN" dirty="0"/>
              <a:t>Example of numerator graph</a:t>
            </a:r>
            <a:endParaRPr lang="zh-CN" altLang="en-US" dirty="0"/>
          </a:p>
        </p:txBody>
      </p:sp>
      <p:sp>
        <p:nvSpPr>
          <p:cNvPr id="19" name="文本框 18">
            <a:extLst>
              <a:ext uri="{FF2B5EF4-FFF2-40B4-BE49-F238E27FC236}">
                <a16:creationId xmlns:a16="http://schemas.microsoft.com/office/drawing/2014/main" id="{A71D8833-ADF4-E3F0-C623-C08E42DEBACB}"/>
              </a:ext>
            </a:extLst>
          </p:cNvPr>
          <p:cNvSpPr txBox="1"/>
          <p:nvPr/>
        </p:nvSpPr>
        <p:spPr>
          <a:xfrm>
            <a:off x="1476372" y="6093018"/>
            <a:ext cx="3092065" cy="369332"/>
          </a:xfrm>
          <a:prstGeom prst="rect">
            <a:avLst/>
          </a:prstGeom>
          <a:noFill/>
        </p:spPr>
        <p:txBody>
          <a:bodyPr wrap="none" rtlCol="0">
            <a:spAutoFit/>
          </a:bodyPr>
          <a:lstStyle/>
          <a:p>
            <a:r>
              <a:rPr lang="en-US" altLang="zh-CN" dirty="0"/>
              <a:t>Example of denominator graph</a:t>
            </a:r>
            <a:endParaRPr lang="zh-CN" altLang="en-US" dirty="0"/>
          </a:p>
        </p:txBody>
      </p:sp>
      <p:sp>
        <p:nvSpPr>
          <p:cNvPr id="24" name="文本框 23">
            <a:extLst>
              <a:ext uri="{FF2B5EF4-FFF2-40B4-BE49-F238E27FC236}">
                <a16:creationId xmlns:a16="http://schemas.microsoft.com/office/drawing/2014/main" id="{45ECCD37-6CBC-BB79-27A2-67235C7DDD16}"/>
              </a:ext>
            </a:extLst>
          </p:cNvPr>
          <p:cNvSpPr txBox="1"/>
          <p:nvPr/>
        </p:nvSpPr>
        <p:spPr>
          <a:xfrm>
            <a:off x="6317301" y="6084418"/>
            <a:ext cx="3131498" cy="369332"/>
          </a:xfrm>
          <a:prstGeom prst="rect">
            <a:avLst/>
          </a:prstGeom>
          <a:noFill/>
        </p:spPr>
        <p:txBody>
          <a:bodyPr wrap="none" rtlCol="0">
            <a:spAutoFit/>
          </a:bodyPr>
          <a:lstStyle/>
          <a:p>
            <a:r>
              <a:rPr lang="en-US" altLang="zh-CN" dirty="0"/>
              <a:t>Example of denominator lattice</a:t>
            </a:r>
            <a:endParaRPr lang="zh-CN" altLang="en-US" dirty="0"/>
          </a:p>
        </p:txBody>
      </p:sp>
      <p:sp>
        <p:nvSpPr>
          <p:cNvPr id="25" name="内容占位符 2">
            <a:extLst>
              <a:ext uri="{FF2B5EF4-FFF2-40B4-BE49-F238E27FC236}">
                <a16:creationId xmlns:a16="http://schemas.microsoft.com/office/drawing/2014/main" id="{66319E3C-DFA5-0B37-96FD-EF7D08CBF6D2}"/>
              </a:ext>
            </a:extLst>
          </p:cNvPr>
          <p:cNvSpPr txBox="1">
            <a:spLocks/>
          </p:cNvSpPr>
          <p:nvPr/>
        </p:nvSpPr>
        <p:spPr>
          <a:xfrm>
            <a:off x="8823422" y="3646900"/>
            <a:ext cx="3560556" cy="7321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C00000"/>
              </a:buClr>
              <a:buSzPct val="120000"/>
              <a:buFont typeface="Wingdings" panose="05000000000000000000" pitchFamily="2" charset="2"/>
              <a:buChar char="§"/>
              <a:defRPr sz="2800" kern="1200">
                <a:solidFill>
                  <a:schemeClr val="tx1"/>
                </a:solidFill>
                <a:latin typeface="Bell MT" panose="02020503060305020303" pitchFamily="18" charset="0"/>
                <a:ea typeface="+mn-ea"/>
                <a:cs typeface="+mn-cs"/>
              </a:defRPr>
            </a:lvl1pPr>
            <a:lvl2pPr marL="685800" indent="-228600" algn="just" defTabSz="914400" rtl="0" eaLnBrk="1" latinLnBrk="0" hangingPunct="1">
              <a:lnSpc>
                <a:spcPct val="70000"/>
              </a:lnSpc>
              <a:spcBef>
                <a:spcPts val="600"/>
              </a:spcBef>
              <a:buClr>
                <a:srgbClr val="C00000"/>
              </a:buClr>
              <a:buSzPct val="120000"/>
              <a:buFont typeface="Wingdings" panose="05000000000000000000" pitchFamily="2" charset="2"/>
              <a:buChar char="§"/>
              <a:defRPr sz="2400" kern="1200">
                <a:solidFill>
                  <a:schemeClr val="tx1"/>
                </a:solidFill>
                <a:latin typeface="Bell MT" panose="02020503060305020303" pitchFamily="18" charset="0"/>
                <a:ea typeface="+mn-ea"/>
                <a:cs typeface="+mn-cs"/>
              </a:defRPr>
            </a:lvl2pPr>
            <a:lvl3pPr marL="11430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2000" kern="1200">
                <a:solidFill>
                  <a:schemeClr val="tx1"/>
                </a:solidFill>
                <a:latin typeface="Bell MT" panose="02020503060305020303" pitchFamily="18" charset="0"/>
                <a:ea typeface="+mn-ea"/>
                <a:cs typeface="+mn-cs"/>
              </a:defRPr>
            </a:lvl3pPr>
            <a:lvl4pPr marL="16002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4pPr>
            <a:lvl5pPr marL="20574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t> denominator </a:t>
            </a:r>
            <a:r>
              <a:rPr lang="zh-CN" altLang="en-US" sz="2000" dirty="0"/>
              <a:t>的内存会很大</a:t>
            </a:r>
            <a:endParaRPr lang="en-US" altLang="zh-CN" sz="2000" dirty="0"/>
          </a:p>
          <a:p>
            <a:r>
              <a:rPr lang="en-US" altLang="zh-CN" sz="2000" dirty="0"/>
              <a:t> bi-gram denominator</a:t>
            </a:r>
          </a:p>
        </p:txBody>
      </p:sp>
      <p:pic>
        <p:nvPicPr>
          <p:cNvPr id="27" name="图片 26">
            <a:extLst>
              <a:ext uri="{FF2B5EF4-FFF2-40B4-BE49-F238E27FC236}">
                <a16:creationId xmlns:a16="http://schemas.microsoft.com/office/drawing/2014/main" id="{32457CBF-3AA7-138D-337D-1B6067663946}"/>
              </a:ext>
            </a:extLst>
          </p:cNvPr>
          <p:cNvPicPr>
            <a:picLocks noChangeAspect="1"/>
          </p:cNvPicPr>
          <p:nvPr/>
        </p:nvPicPr>
        <p:blipFill rotWithShape="1">
          <a:blip r:embed="rId5"/>
          <a:srcRect r="21057"/>
          <a:stretch/>
        </p:blipFill>
        <p:spPr>
          <a:xfrm>
            <a:off x="6993639" y="2427918"/>
            <a:ext cx="1287707" cy="3811519"/>
          </a:xfrm>
          <a:prstGeom prst="rect">
            <a:avLst/>
          </a:prstGeom>
        </p:spPr>
      </p:pic>
      <p:sp>
        <p:nvSpPr>
          <p:cNvPr id="3" name="文本框 2">
            <a:extLst>
              <a:ext uri="{FF2B5EF4-FFF2-40B4-BE49-F238E27FC236}">
                <a16:creationId xmlns:a16="http://schemas.microsoft.com/office/drawing/2014/main" id="{8649CD90-D22B-ED0C-013C-A098F84E4F70}"/>
              </a:ext>
            </a:extLst>
          </p:cNvPr>
          <p:cNvSpPr txBox="1"/>
          <p:nvPr/>
        </p:nvSpPr>
        <p:spPr>
          <a:xfrm>
            <a:off x="192506" y="795065"/>
            <a:ext cx="1933543" cy="369332"/>
          </a:xfrm>
          <a:prstGeom prst="rect">
            <a:avLst/>
          </a:prstGeom>
          <a:noFill/>
        </p:spPr>
        <p:txBody>
          <a:bodyPr wrap="none" rtlCol="0">
            <a:spAutoFit/>
          </a:bodyPr>
          <a:lstStyle/>
          <a:p>
            <a:r>
              <a:rPr lang="zh-CN" altLang="en-US" dirty="0"/>
              <a:t>凤梨 </a:t>
            </a:r>
            <a:r>
              <a:rPr lang="en-US" altLang="zh-CN" dirty="0"/>
              <a:t>-&gt; F eng4 L i2</a:t>
            </a:r>
            <a:endParaRPr lang="zh-CN" altLang="en-US" dirty="0"/>
          </a:p>
        </p:txBody>
      </p:sp>
    </p:spTree>
    <p:extLst>
      <p:ext uri="{BB962C8B-B14F-4D97-AF65-F5344CB8AC3E}">
        <p14:creationId xmlns:p14="http://schemas.microsoft.com/office/powerpoint/2010/main" val="2425259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431008-52D9-40F3-B418-273CEC3D0CFE}"/>
              </a:ext>
            </a:extLst>
          </p:cNvPr>
          <p:cNvSpPr>
            <a:spLocks noGrp="1"/>
          </p:cNvSpPr>
          <p:nvPr>
            <p:ph type="title"/>
          </p:nvPr>
        </p:nvSpPr>
        <p:spPr/>
        <p:txBody>
          <a:bodyPr>
            <a:normAutofit/>
          </a:bodyPr>
          <a:lstStyle/>
          <a:p>
            <a:r>
              <a:rPr lang="zh-CN" altLang="en-US" sz="2800" dirty="0"/>
              <a:t>基于</a:t>
            </a:r>
            <a:r>
              <a:rPr lang="en-US" altLang="zh-CN" sz="2800" dirty="0"/>
              <a:t>LF-MMI</a:t>
            </a:r>
            <a:r>
              <a:rPr lang="zh-CN" altLang="en-US" sz="2800" dirty="0"/>
              <a:t>的端到端语音识别</a:t>
            </a:r>
            <a:endParaRPr lang="en-US" altLang="zh-CN" sz="2800" dirty="0"/>
          </a:p>
        </p:txBody>
      </p:sp>
      <p:sp>
        <p:nvSpPr>
          <p:cNvPr id="4" name="日期占位符 3">
            <a:extLst>
              <a:ext uri="{FF2B5EF4-FFF2-40B4-BE49-F238E27FC236}">
                <a16:creationId xmlns:a16="http://schemas.microsoft.com/office/drawing/2014/main" id="{034C4FE4-0F03-4E07-A461-EABAA4901BB4}"/>
              </a:ext>
            </a:extLst>
          </p:cNvPr>
          <p:cNvSpPr>
            <a:spLocks noGrp="1"/>
          </p:cNvSpPr>
          <p:nvPr>
            <p:ph type="dt" sz="half" idx="10"/>
          </p:nvPr>
        </p:nvSpPr>
        <p:spPr/>
        <p:txBody>
          <a:bodyPr/>
          <a:lstStyle/>
          <a:p>
            <a:fld id="{5AE5EFF1-4930-4CA3-B25C-34F598C46406}" type="datetime1">
              <a:rPr lang="en-US" smtClean="0"/>
              <a:t>5/26/2022</a:t>
            </a:fld>
            <a:endParaRPr lang="en-US" dirty="0"/>
          </a:p>
        </p:txBody>
      </p:sp>
      <p:sp>
        <p:nvSpPr>
          <p:cNvPr id="5" name="页脚占位符 4">
            <a:extLst>
              <a:ext uri="{FF2B5EF4-FFF2-40B4-BE49-F238E27FC236}">
                <a16:creationId xmlns:a16="http://schemas.microsoft.com/office/drawing/2014/main" id="{7D6BB50D-0126-4418-9D79-4E63AA39A3EC}"/>
              </a:ext>
            </a:extLst>
          </p:cNvPr>
          <p:cNvSpPr>
            <a:spLocks noGrp="1"/>
          </p:cNvSpPr>
          <p:nvPr>
            <p:ph type="ftr" sz="quarter" idx="11"/>
          </p:nvPr>
        </p:nvSpPr>
        <p:spPr/>
        <p:txBody>
          <a:bodyPr/>
          <a:lstStyle/>
          <a:p>
            <a:r>
              <a:rPr lang="en-US" altLang="zh-CN" dirty="0"/>
              <a:t>Part II: LF-MMI for E2E speech recognition</a:t>
            </a:r>
          </a:p>
        </p:txBody>
      </p:sp>
      <p:sp>
        <p:nvSpPr>
          <p:cNvPr id="6" name="灯片编号占位符 5">
            <a:extLst>
              <a:ext uri="{FF2B5EF4-FFF2-40B4-BE49-F238E27FC236}">
                <a16:creationId xmlns:a16="http://schemas.microsoft.com/office/drawing/2014/main" id="{1A084E97-AFFA-44D4-B7AC-BC8579BC8293}"/>
              </a:ext>
            </a:extLst>
          </p:cNvPr>
          <p:cNvSpPr>
            <a:spLocks noGrp="1"/>
          </p:cNvSpPr>
          <p:nvPr>
            <p:ph type="sldNum" sz="quarter" idx="12"/>
          </p:nvPr>
        </p:nvSpPr>
        <p:spPr/>
        <p:txBody>
          <a:bodyPr/>
          <a:lstStyle/>
          <a:p>
            <a:fld id="{B7CBE8AE-9389-4E4D-966C-8642C3CA71EB}" type="slidenum">
              <a:rPr lang="en-US" smtClean="0"/>
              <a:t>6</a:t>
            </a:fld>
            <a:endParaRPr lang="en-US"/>
          </a:p>
        </p:txBody>
      </p:sp>
      <p:sp>
        <p:nvSpPr>
          <p:cNvPr id="43" name="内容占位符 2">
            <a:extLst>
              <a:ext uri="{FF2B5EF4-FFF2-40B4-BE49-F238E27FC236}">
                <a16:creationId xmlns:a16="http://schemas.microsoft.com/office/drawing/2014/main" id="{46A070DB-0504-4CE9-9957-B4E7581EC5DB}"/>
              </a:ext>
            </a:extLst>
          </p:cNvPr>
          <p:cNvSpPr txBox="1">
            <a:spLocks/>
          </p:cNvSpPr>
          <p:nvPr/>
        </p:nvSpPr>
        <p:spPr>
          <a:xfrm>
            <a:off x="272890" y="760322"/>
            <a:ext cx="10978001" cy="54968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Clr>
                <a:srgbClr val="C00000"/>
              </a:buClr>
              <a:buSzPct val="120000"/>
              <a:buFont typeface="Wingdings" panose="05000000000000000000" pitchFamily="2" charset="2"/>
              <a:buChar char="§"/>
              <a:defRPr sz="2800" kern="1200">
                <a:solidFill>
                  <a:schemeClr val="tx1"/>
                </a:solidFill>
                <a:latin typeface="Bell MT" panose="02020503060305020303" pitchFamily="18" charset="0"/>
                <a:ea typeface="+mn-ea"/>
                <a:cs typeface="+mn-cs"/>
              </a:defRPr>
            </a:lvl1pPr>
            <a:lvl2pPr marL="685800" indent="-228600" algn="just" defTabSz="914400" rtl="0" eaLnBrk="1" latinLnBrk="0" hangingPunct="1">
              <a:lnSpc>
                <a:spcPct val="70000"/>
              </a:lnSpc>
              <a:spcBef>
                <a:spcPts val="600"/>
              </a:spcBef>
              <a:buClr>
                <a:srgbClr val="C00000"/>
              </a:buClr>
              <a:buSzPct val="120000"/>
              <a:buFont typeface="Wingdings" panose="05000000000000000000" pitchFamily="2" charset="2"/>
              <a:buChar char="§"/>
              <a:defRPr sz="2400" kern="1200">
                <a:solidFill>
                  <a:schemeClr val="tx1"/>
                </a:solidFill>
                <a:latin typeface="Bell MT" panose="02020503060305020303" pitchFamily="18" charset="0"/>
                <a:ea typeface="+mn-ea"/>
                <a:cs typeface="+mn-cs"/>
              </a:defRPr>
            </a:lvl2pPr>
            <a:lvl3pPr marL="11430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2000" kern="1200">
                <a:solidFill>
                  <a:schemeClr val="tx1"/>
                </a:solidFill>
                <a:latin typeface="Bell MT" panose="02020503060305020303" pitchFamily="18" charset="0"/>
                <a:ea typeface="+mn-ea"/>
                <a:cs typeface="+mn-cs"/>
              </a:defRPr>
            </a:lvl3pPr>
            <a:lvl4pPr marL="16002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4pPr>
            <a:lvl5pPr marL="20574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dirty="0"/>
              <a:t>Training: multi-task training paradigm</a:t>
            </a:r>
          </a:p>
        </p:txBody>
      </p:sp>
      <p:pic>
        <p:nvPicPr>
          <p:cNvPr id="26" name="图片 25" descr="手机屏幕的截图&#10;&#10;描述已自动生成">
            <a:extLst>
              <a:ext uri="{FF2B5EF4-FFF2-40B4-BE49-F238E27FC236}">
                <a16:creationId xmlns:a16="http://schemas.microsoft.com/office/drawing/2014/main" id="{9A4DCC07-0827-4B18-A02E-9C97E4C8D2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363" y="1809000"/>
            <a:ext cx="4778260" cy="1620000"/>
          </a:xfrm>
          <a:prstGeom prst="rect">
            <a:avLst/>
          </a:prstGeom>
        </p:spPr>
      </p:pic>
      <p:pic>
        <p:nvPicPr>
          <p:cNvPr id="27" name="图片 26" descr="手机屏幕的截图&#10;&#10;描述已自动生成">
            <a:extLst>
              <a:ext uri="{FF2B5EF4-FFF2-40B4-BE49-F238E27FC236}">
                <a16:creationId xmlns:a16="http://schemas.microsoft.com/office/drawing/2014/main" id="{8079BFC1-5056-4FD8-8C65-96C6C36911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9395" y="1809000"/>
            <a:ext cx="4568684" cy="1620000"/>
          </a:xfrm>
          <a:prstGeom prst="rect">
            <a:avLst/>
          </a:prstGeom>
        </p:spPr>
      </p:pic>
      <p:sp>
        <p:nvSpPr>
          <p:cNvPr id="18" name="文本框 17">
            <a:extLst>
              <a:ext uri="{FF2B5EF4-FFF2-40B4-BE49-F238E27FC236}">
                <a16:creationId xmlns:a16="http://schemas.microsoft.com/office/drawing/2014/main" id="{98606F49-E89B-1E04-510C-E7DCFAF5B6F1}"/>
              </a:ext>
            </a:extLst>
          </p:cNvPr>
          <p:cNvSpPr txBox="1"/>
          <p:nvPr/>
        </p:nvSpPr>
        <p:spPr>
          <a:xfrm>
            <a:off x="1707164" y="3493648"/>
            <a:ext cx="3114658" cy="307777"/>
          </a:xfrm>
          <a:prstGeom prst="rect">
            <a:avLst/>
          </a:prstGeom>
          <a:noFill/>
        </p:spPr>
        <p:txBody>
          <a:bodyPr wrap="square">
            <a:spAutoFit/>
          </a:bodyPr>
          <a:lstStyle/>
          <a:p>
            <a:r>
              <a:rPr kumimoji="0" lang="en-US" altLang="zh-CN" sz="1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Attention-Based Encoder-Decoder (AED)</a:t>
            </a:r>
            <a:endParaRPr lang="zh-CN" altLang="en-US" dirty="0"/>
          </a:p>
        </p:txBody>
      </p:sp>
      <p:sp>
        <p:nvSpPr>
          <p:cNvPr id="20" name="文本框 19">
            <a:extLst>
              <a:ext uri="{FF2B5EF4-FFF2-40B4-BE49-F238E27FC236}">
                <a16:creationId xmlns:a16="http://schemas.microsoft.com/office/drawing/2014/main" id="{0E9C7D4C-187C-7DF5-0822-174CC0498DBB}"/>
              </a:ext>
            </a:extLst>
          </p:cNvPr>
          <p:cNvSpPr txBox="1"/>
          <p:nvPr/>
        </p:nvSpPr>
        <p:spPr>
          <a:xfrm>
            <a:off x="7981141" y="3497126"/>
            <a:ext cx="3029691" cy="307777"/>
          </a:xfrm>
          <a:prstGeom prst="rect">
            <a:avLst/>
          </a:prstGeom>
          <a:noFill/>
        </p:spPr>
        <p:txBody>
          <a:bodyPr wrap="square">
            <a:spAutoFit/>
          </a:bodyPr>
          <a:lstStyle/>
          <a:p>
            <a:r>
              <a:rPr kumimoji="0" lang="en-US" altLang="zh-CN" sz="1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Neural Transducer (</a:t>
            </a:r>
            <a:r>
              <a:rPr lang="en-US" altLang="zh-CN" sz="1400" dirty="0">
                <a:solidFill>
                  <a:prstClr val="black"/>
                </a:solidFill>
                <a:latin typeface="Calibri" panose="020F0502020204030204"/>
                <a:ea typeface="等线" panose="02010600030101010101" pitchFamily="2" charset="-122"/>
              </a:rPr>
              <a:t>NT</a:t>
            </a:r>
            <a:r>
              <a:rPr kumimoji="0" lang="en-US" altLang="zh-CN" sz="1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a:t>
            </a:r>
            <a:endParaRPr lang="zh-CN" altLang="en-US" dirty="0"/>
          </a:p>
        </p:txBody>
      </p:sp>
      <p:sp>
        <p:nvSpPr>
          <p:cNvPr id="25" name="内容占位符 2">
            <a:extLst>
              <a:ext uri="{FF2B5EF4-FFF2-40B4-BE49-F238E27FC236}">
                <a16:creationId xmlns:a16="http://schemas.microsoft.com/office/drawing/2014/main" id="{5D42314D-55DD-00CE-2C2C-C14F7CF7A7EF}"/>
              </a:ext>
            </a:extLst>
          </p:cNvPr>
          <p:cNvSpPr txBox="1">
            <a:spLocks/>
          </p:cNvSpPr>
          <p:nvPr/>
        </p:nvSpPr>
        <p:spPr>
          <a:xfrm>
            <a:off x="875363" y="4006147"/>
            <a:ext cx="8917021" cy="20589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C00000"/>
              </a:buClr>
              <a:buSzPct val="120000"/>
              <a:buFont typeface="Wingdings" panose="05000000000000000000" pitchFamily="2" charset="2"/>
              <a:buChar char="§"/>
              <a:defRPr sz="2800" kern="1200">
                <a:solidFill>
                  <a:schemeClr val="tx1"/>
                </a:solidFill>
                <a:latin typeface="Bell MT" panose="02020503060305020303" pitchFamily="18" charset="0"/>
                <a:ea typeface="+mn-ea"/>
                <a:cs typeface="+mn-cs"/>
              </a:defRPr>
            </a:lvl1pPr>
            <a:lvl2pPr marL="685800" indent="-228600" algn="just" defTabSz="914400" rtl="0" eaLnBrk="1" latinLnBrk="0" hangingPunct="1">
              <a:lnSpc>
                <a:spcPct val="70000"/>
              </a:lnSpc>
              <a:spcBef>
                <a:spcPts val="600"/>
              </a:spcBef>
              <a:buClr>
                <a:srgbClr val="C00000"/>
              </a:buClr>
              <a:buSzPct val="120000"/>
              <a:buFont typeface="Wingdings" panose="05000000000000000000" pitchFamily="2" charset="2"/>
              <a:buChar char="§"/>
              <a:defRPr sz="2400" kern="1200">
                <a:solidFill>
                  <a:schemeClr val="tx1"/>
                </a:solidFill>
                <a:latin typeface="Bell MT" panose="02020503060305020303" pitchFamily="18" charset="0"/>
                <a:ea typeface="+mn-ea"/>
                <a:cs typeface="+mn-cs"/>
              </a:defRPr>
            </a:lvl2pPr>
            <a:lvl3pPr marL="11430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2000" kern="1200">
                <a:solidFill>
                  <a:schemeClr val="tx1"/>
                </a:solidFill>
                <a:latin typeface="Bell MT" panose="02020503060305020303" pitchFamily="18" charset="0"/>
                <a:ea typeface="+mn-ea"/>
                <a:cs typeface="+mn-cs"/>
              </a:defRPr>
            </a:lvl3pPr>
            <a:lvl4pPr marL="16002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4pPr>
            <a:lvl5pPr marL="20574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2000" dirty="0"/>
              <a:t>LF-MMI </a:t>
            </a:r>
            <a:r>
              <a:rPr lang="zh-CN" altLang="en-US" sz="2000" dirty="0"/>
              <a:t>准侧作为辅助准则作用在 </a:t>
            </a:r>
            <a:r>
              <a:rPr lang="en-US" altLang="zh-CN" sz="2000" dirty="0"/>
              <a:t>Acoustic Encoder </a:t>
            </a:r>
            <a:r>
              <a:rPr lang="zh-CN" altLang="en-US" sz="2000" dirty="0"/>
              <a:t>上</a:t>
            </a:r>
            <a:endParaRPr lang="en-US" altLang="zh-CN" sz="2000" dirty="0"/>
          </a:p>
          <a:p>
            <a:pPr lvl="1">
              <a:lnSpc>
                <a:spcPct val="150000"/>
              </a:lnSpc>
            </a:pPr>
            <a:r>
              <a:rPr lang="en-US" altLang="zh-CN" sz="2000" dirty="0"/>
              <a:t>LF-MMI </a:t>
            </a:r>
            <a:r>
              <a:rPr lang="zh-CN" altLang="en-US" sz="2000" dirty="0"/>
              <a:t>的输出概率相对</a:t>
            </a:r>
            <a:r>
              <a:rPr lang="en-US" altLang="zh-CN" sz="2000" dirty="0"/>
              <a:t>CTC </a:t>
            </a:r>
            <a:r>
              <a:rPr lang="zh-CN" altLang="en-US" sz="2000" dirty="0"/>
              <a:t>更为平滑</a:t>
            </a:r>
            <a:endParaRPr lang="en-US" altLang="zh-CN" sz="2000" dirty="0"/>
          </a:p>
          <a:p>
            <a:pPr lvl="1">
              <a:lnSpc>
                <a:spcPct val="150000"/>
              </a:lnSpc>
            </a:pPr>
            <a:r>
              <a:rPr lang="zh-CN" altLang="en-US" sz="2000" i="1" dirty="0"/>
              <a:t>观测发现</a:t>
            </a:r>
            <a:r>
              <a:rPr lang="en-US" altLang="zh-CN" sz="2000" i="1" dirty="0"/>
              <a:t>LF-MMI </a:t>
            </a:r>
            <a:r>
              <a:rPr lang="zh-CN" altLang="en-US" sz="2000" i="1" dirty="0"/>
              <a:t>会在</a:t>
            </a:r>
            <a:r>
              <a:rPr lang="en-US" altLang="zh-CN" sz="2000" i="1" dirty="0"/>
              <a:t>Audio Encoder </a:t>
            </a:r>
            <a:r>
              <a:rPr lang="zh-CN" altLang="en-US" sz="2000" i="1" dirty="0"/>
              <a:t>部分带来更好对齐</a:t>
            </a:r>
            <a:endParaRPr lang="en-US" altLang="zh-CN" sz="2000" i="1" dirty="0"/>
          </a:p>
          <a:p>
            <a:endParaRPr lang="en-US" altLang="zh-CN" sz="2000" dirty="0"/>
          </a:p>
        </p:txBody>
      </p:sp>
    </p:spTree>
    <p:extLst>
      <p:ext uri="{BB962C8B-B14F-4D97-AF65-F5344CB8AC3E}">
        <p14:creationId xmlns:p14="http://schemas.microsoft.com/office/powerpoint/2010/main" val="30656269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431008-52D9-40F3-B418-273CEC3D0CFE}"/>
              </a:ext>
            </a:extLst>
          </p:cNvPr>
          <p:cNvSpPr>
            <a:spLocks noGrp="1"/>
          </p:cNvSpPr>
          <p:nvPr>
            <p:ph type="title"/>
          </p:nvPr>
        </p:nvSpPr>
        <p:spPr/>
        <p:txBody>
          <a:bodyPr>
            <a:normAutofit/>
          </a:bodyPr>
          <a:lstStyle/>
          <a:p>
            <a:r>
              <a:rPr lang="zh-CN" altLang="en-US" sz="2800" dirty="0"/>
              <a:t>基于</a:t>
            </a:r>
            <a:r>
              <a:rPr lang="en-US" altLang="zh-CN" sz="2800" dirty="0"/>
              <a:t>LF-MMI</a:t>
            </a:r>
            <a:r>
              <a:rPr lang="zh-CN" altLang="en-US" sz="2800" dirty="0"/>
              <a:t>的端到端语音识别</a:t>
            </a:r>
            <a:endParaRPr lang="en-US" altLang="zh-CN" sz="2800" dirty="0"/>
          </a:p>
        </p:txBody>
      </p:sp>
      <p:sp>
        <p:nvSpPr>
          <p:cNvPr id="4" name="日期占位符 3">
            <a:extLst>
              <a:ext uri="{FF2B5EF4-FFF2-40B4-BE49-F238E27FC236}">
                <a16:creationId xmlns:a16="http://schemas.microsoft.com/office/drawing/2014/main" id="{034C4FE4-0F03-4E07-A461-EABAA4901BB4}"/>
              </a:ext>
            </a:extLst>
          </p:cNvPr>
          <p:cNvSpPr>
            <a:spLocks noGrp="1"/>
          </p:cNvSpPr>
          <p:nvPr>
            <p:ph type="dt" sz="half" idx="10"/>
          </p:nvPr>
        </p:nvSpPr>
        <p:spPr/>
        <p:txBody>
          <a:bodyPr/>
          <a:lstStyle/>
          <a:p>
            <a:fld id="{5AE5EFF1-4930-4CA3-B25C-34F598C46406}" type="datetime1">
              <a:rPr lang="en-US" smtClean="0"/>
              <a:t>5/26/2022</a:t>
            </a:fld>
            <a:endParaRPr lang="en-US" dirty="0"/>
          </a:p>
        </p:txBody>
      </p:sp>
      <p:sp>
        <p:nvSpPr>
          <p:cNvPr id="5" name="页脚占位符 4">
            <a:extLst>
              <a:ext uri="{FF2B5EF4-FFF2-40B4-BE49-F238E27FC236}">
                <a16:creationId xmlns:a16="http://schemas.microsoft.com/office/drawing/2014/main" id="{7D6BB50D-0126-4418-9D79-4E63AA39A3EC}"/>
              </a:ext>
            </a:extLst>
          </p:cNvPr>
          <p:cNvSpPr>
            <a:spLocks noGrp="1"/>
          </p:cNvSpPr>
          <p:nvPr>
            <p:ph type="ftr" sz="quarter" idx="11"/>
          </p:nvPr>
        </p:nvSpPr>
        <p:spPr/>
        <p:txBody>
          <a:bodyPr/>
          <a:lstStyle/>
          <a:p>
            <a:r>
              <a:rPr lang="en-US" altLang="zh-CN" dirty="0"/>
              <a:t>Part II: LF-MMI for E2E speech recognition</a:t>
            </a:r>
          </a:p>
        </p:txBody>
      </p:sp>
      <p:sp>
        <p:nvSpPr>
          <p:cNvPr id="6" name="灯片编号占位符 5">
            <a:extLst>
              <a:ext uri="{FF2B5EF4-FFF2-40B4-BE49-F238E27FC236}">
                <a16:creationId xmlns:a16="http://schemas.microsoft.com/office/drawing/2014/main" id="{1A084E97-AFFA-44D4-B7AC-BC8579BC8293}"/>
              </a:ext>
            </a:extLst>
          </p:cNvPr>
          <p:cNvSpPr>
            <a:spLocks noGrp="1"/>
          </p:cNvSpPr>
          <p:nvPr>
            <p:ph type="sldNum" sz="quarter" idx="12"/>
          </p:nvPr>
        </p:nvSpPr>
        <p:spPr/>
        <p:txBody>
          <a:bodyPr/>
          <a:lstStyle/>
          <a:p>
            <a:fld id="{B7CBE8AE-9389-4E4D-966C-8642C3CA71EB}" type="slidenum">
              <a:rPr lang="en-US" smtClean="0"/>
              <a:t>7</a:t>
            </a:fld>
            <a:endParaRPr lang="en-US"/>
          </a:p>
        </p:txBody>
      </p:sp>
      <p:grpSp>
        <p:nvGrpSpPr>
          <p:cNvPr id="33" name="组合 32">
            <a:extLst>
              <a:ext uri="{FF2B5EF4-FFF2-40B4-BE49-F238E27FC236}">
                <a16:creationId xmlns:a16="http://schemas.microsoft.com/office/drawing/2014/main" id="{88365428-E755-193F-632D-F8543A972901}"/>
              </a:ext>
            </a:extLst>
          </p:cNvPr>
          <p:cNvGrpSpPr/>
          <p:nvPr/>
        </p:nvGrpSpPr>
        <p:grpSpPr>
          <a:xfrm>
            <a:off x="6296627" y="4423753"/>
            <a:ext cx="4050000" cy="1930081"/>
            <a:chOff x="1189557" y="685446"/>
            <a:chExt cx="4050000" cy="1930081"/>
          </a:xfrm>
        </p:grpSpPr>
        <p:pic>
          <p:nvPicPr>
            <p:cNvPr id="13" name="图片 12">
              <a:extLst>
                <a:ext uri="{FF2B5EF4-FFF2-40B4-BE49-F238E27FC236}">
                  <a16:creationId xmlns:a16="http://schemas.microsoft.com/office/drawing/2014/main" id="{C91F7609-DE52-22B8-3E9E-DD84085F0A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9557" y="995527"/>
              <a:ext cx="4050000" cy="1620000"/>
            </a:xfrm>
            <a:prstGeom prst="rect">
              <a:avLst/>
            </a:prstGeom>
          </p:spPr>
        </p:pic>
        <p:sp>
          <p:nvSpPr>
            <p:cNvPr id="29" name="文本框 28">
              <a:extLst>
                <a:ext uri="{FF2B5EF4-FFF2-40B4-BE49-F238E27FC236}">
                  <a16:creationId xmlns:a16="http://schemas.microsoft.com/office/drawing/2014/main" id="{5579433B-4547-2C72-1503-9796172710F8}"/>
                </a:ext>
              </a:extLst>
            </p:cNvPr>
            <p:cNvSpPr txBox="1"/>
            <p:nvPr/>
          </p:nvSpPr>
          <p:spPr>
            <a:xfrm>
              <a:off x="1792411" y="685446"/>
              <a:ext cx="3072892" cy="369332"/>
            </a:xfrm>
            <a:prstGeom prst="rect">
              <a:avLst/>
            </a:prstGeom>
            <a:noFill/>
          </p:spPr>
          <p:txBody>
            <a:bodyPr wrap="none" rtlCol="0">
              <a:spAutoFit/>
            </a:bodyPr>
            <a:lstStyle/>
            <a:p>
              <a:r>
                <a:rPr lang="en-US" altLang="zh-CN" dirty="0"/>
                <a:t>MMI Outputs (MMI+CTC+LAS )</a:t>
              </a:r>
              <a:endParaRPr lang="zh-CN" altLang="en-US" dirty="0"/>
            </a:p>
          </p:txBody>
        </p:sp>
      </p:grpSp>
      <p:pic>
        <p:nvPicPr>
          <p:cNvPr id="32" name="图片 31">
            <a:extLst>
              <a:ext uri="{FF2B5EF4-FFF2-40B4-BE49-F238E27FC236}">
                <a16:creationId xmlns:a16="http://schemas.microsoft.com/office/drawing/2014/main" id="{3D6CDCEE-8DC4-5550-EDD8-D7B1DE2DF83F}"/>
              </a:ext>
            </a:extLst>
          </p:cNvPr>
          <p:cNvPicPr>
            <a:picLocks noChangeAspect="1"/>
          </p:cNvPicPr>
          <p:nvPr/>
        </p:nvPicPr>
        <p:blipFill>
          <a:blip r:embed="rId6"/>
          <a:stretch>
            <a:fillRect/>
          </a:stretch>
        </p:blipFill>
        <p:spPr>
          <a:xfrm>
            <a:off x="1235855" y="882610"/>
            <a:ext cx="4050000" cy="1550939"/>
          </a:xfrm>
          <a:prstGeom prst="rect">
            <a:avLst/>
          </a:prstGeom>
        </p:spPr>
      </p:pic>
      <p:grpSp>
        <p:nvGrpSpPr>
          <p:cNvPr id="37" name="组合 36">
            <a:extLst>
              <a:ext uri="{FF2B5EF4-FFF2-40B4-BE49-F238E27FC236}">
                <a16:creationId xmlns:a16="http://schemas.microsoft.com/office/drawing/2014/main" id="{54B0147A-4E36-F009-5776-D43690ACB84C}"/>
              </a:ext>
            </a:extLst>
          </p:cNvPr>
          <p:cNvGrpSpPr/>
          <p:nvPr/>
        </p:nvGrpSpPr>
        <p:grpSpPr>
          <a:xfrm>
            <a:off x="1235855" y="4430009"/>
            <a:ext cx="4050000" cy="1947444"/>
            <a:chOff x="1189557" y="2635933"/>
            <a:chExt cx="4050000" cy="1947444"/>
          </a:xfrm>
        </p:grpSpPr>
        <p:pic>
          <p:nvPicPr>
            <p:cNvPr id="25" name="图片 24">
              <a:extLst>
                <a:ext uri="{FF2B5EF4-FFF2-40B4-BE49-F238E27FC236}">
                  <a16:creationId xmlns:a16="http://schemas.microsoft.com/office/drawing/2014/main" id="{2ADB1848-E865-33AC-FF5B-B208F2EDDD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9557" y="2963377"/>
              <a:ext cx="4050000" cy="1620000"/>
            </a:xfrm>
            <a:prstGeom prst="rect">
              <a:avLst/>
            </a:prstGeom>
          </p:spPr>
        </p:pic>
        <p:sp>
          <p:nvSpPr>
            <p:cNvPr id="34" name="文本框 33">
              <a:extLst>
                <a:ext uri="{FF2B5EF4-FFF2-40B4-BE49-F238E27FC236}">
                  <a16:creationId xmlns:a16="http://schemas.microsoft.com/office/drawing/2014/main" id="{447B2B0E-D8EC-A53E-FCC3-FD4E34C9621E}"/>
                </a:ext>
              </a:extLst>
            </p:cNvPr>
            <p:cNvSpPr txBox="1"/>
            <p:nvPr/>
          </p:nvSpPr>
          <p:spPr>
            <a:xfrm>
              <a:off x="1726393" y="2635933"/>
              <a:ext cx="2976328" cy="369332"/>
            </a:xfrm>
            <a:prstGeom prst="rect">
              <a:avLst/>
            </a:prstGeom>
            <a:noFill/>
          </p:spPr>
          <p:txBody>
            <a:bodyPr wrap="none" rtlCol="0">
              <a:spAutoFit/>
            </a:bodyPr>
            <a:lstStyle/>
            <a:p>
              <a:r>
                <a:rPr lang="en-US" altLang="zh-CN" dirty="0"/>
                <a:t>CTC Outputs (MMI+CTC+LAS )</a:t>
              </a:r>
              <a:endParaRPr lang="zh-CN" altLang="en-US" dirty="0"/>
            </a:p>
          </p:txBody>
        </p:sp>
      </p:grpSp>
      <p:grpSp>
        <p:nvGrpSpPr>
          <p:cNvPr id="38" name="组合 37">
            <a:extLst>
              <a:ext uri="{FF2B5EF4-FFF2-40B4-BE49-F238E27FC236}">
                <a16:creationId xmlns:a16="http://schemas.microsoft.com/office/drawing/2014/main" id="{5BBC6B9C-42EB-8302-53FB-06C7F28A319E}"/>
              </a:ext>
            </a:extLst>
          </p:cNvPr>
          <p:cNvGrpSpPr/>
          <p:nvPr/>
        </p:nvGrpSpPr>
        <p:grpSpPr>
          <a:xfrm>
            <a:off x="1240408" y="2548971"/>
            <a:ext cx="4050000" cy="1923945"/>
            <a:chOff x="6096000" y="685446"/>
            <a:chExt cx="4050000" cy="1923945"/>
          </a:xfrm>
        </p:grpSpPr>
        <p:pic>
          <p:nvPicPr>
            <p:cNvPr id="21" name="图片 20">
              <a:extLst>
                <a:ext uri="{FF2B5EF4-FFF2-40B4-BE49-F238E27FC236}">
                  <a16:creationId xmlns:a16="http://schemas.microsoft.com/office/drawing/2014/main" id="{E9B33621-284D-76A2-765B-45985779CD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96000" y="989391"/>
              <a:ext cx="4050000" cy="1620000"/>
            </a:xfrm>
            <a:prstGeom prst="rect">
              <a:avLst/>
            </a:prstGeom>
          </p:spPr>
        </p:pic>
        <p:sp>
          <p:nvSpPr>
            <p:cNvPr id="35" name="文本框 34">
              <a:extLst>
                <a:ext uri="{FF2B5EF4-FFF2-40B4-BE49-F238E27FC236}">
                  <a16:creationId xmlns:a16="http://schemas.microsoft.com/office/drawing/2014/main" id="{4B7BA4BA-3C01-4B98-C937-48F1E1C5C274}"/>
                </a:ext>
              </a:extLst>
            </p:cNvPr>
            <p:cNvSpPr txBox="1"/>
            <p:nvPr/>
          </p:nvSpPr>
          <p:spPr>
            <a:xfrm>
              <a:off x="6948698" y="685446"/>
              <a:ext cx="2408865" cy="369332"/>
            </a:xfrm>
            <a:prstGeom prst="rect">
              <a:avLst/>
            </a:prstGeom>
            <a:noFill/>
          </p:spPr>
          <p:txBody>
            <a:bodyPr wrap="none" rtlCol="0">
              <a:spAutoFit/>
            </a:bodyPr>
            <a:lstStyle/>
            <a:p>
              <a:r>
                <a:rPr lang="en-US" altLang="zh-CN" dirty="0"/>
                <a:t>CTC Outputs (LAS+CTC )</a:t>
              </a:r>
              <a:endParaRPr lang="zh-CN" altLang="en-US" dirty="0"/>
            </a:p>
          </p:txBody>
        </p:sp>
      </p:grpSp>
      <p:grpSp>
        <p:nvGrpSpPr>
          <p:cNvPr id="39" name="组合 38">
            <a:extLst>
              <a:ext uri="{FF2B5EF4-FFF2-40B4-BE49-F238E27FC236}">
                <a16:creationId xmlns:a16="http://schemas.microsoft.com/office/drawing/2014/main" id="{9D36B8C7-442B-2CDB-8745-5384BC199BF3}"/>
              </a:ext>
            </a:extLst>
          </p:cNvPr>
          <p:cNvGrpSpPr/>
          <p:nvPr/>
        </p:nvGrpSpPr>
        <p:grpSpPr>
          <a:xfrm>
            <a:off x="6296627" y="2475751"/>
            <a:ext cx="4050000" cy="1951486"/>
            <a:chOff x="6096000" y="2631891"/>
            <a:chExt cx="4050000" cy="1951486"/>
          </a:xfrm>
        </p:grpSpPr>
        <p:pic>
          <p:nvPicPr>
            <p:cNvPr id="23" name="图片 22">
              <a:extLst>
                <a:ext uri="{FF2B5EF4-FFF2-40B4-BE49-F238E27FC236}">
                  <a16:creationId xmlns:a16="http://schemas.microsoft.com/office/drawing/2014/main" id="{E0B7F176-A699-6E74-81DD-C1747E8C3F2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96000" y="2963377"/>
              <a:ext cx="4050000" cy="1620000"/>
            </a:xfrm>
            <a:prstGeom prst="rect">
              <a:avLst/>
            </a:prstGeom>
          </p:spPr>
        </p:pic>
        <p:sp>
          <p:nvSpPr>
            <p:cNvPr id="36" name="文本框 35">
              <a:extLst>
                <a:ext uri="{FF2B5EF4-FFF2-40B4-BE49-F238E27FC236}">
                  <a16:creationId xmlns:a16="http://schemas.microsoft.com/office/drawing/2014/main" id="{A9464116-1ECB-FEEC-E905-809BB657E1F0}"/>
                </a:ext>
              </a:extLst>
            </p:cNvPr>
            <p:cNvSpPr txBox="1"/>
            <p:nvPr/>
          </p:nvSpPr>
          <p:spPr>
            <a:xfrm>
              <a:off x="6948698" y="2631891"/>
              <a:ext cx="2601994" cy="369332"/>
            </a:xfrm>
            <a:prstGeom prst="rect">
              <a:avLst/>
            </a:prstGeom>
            <a:noFill/>
          </p:spPr>
          <p:txBody>
            <a:bodyPr wrap="none" rtlCol="0">
              <a:spAutoFit/>
            </a:bodyPr>
            <a:lstStyle/>
            <a:p>
              <a:r>
                <a:rPr lang="en-US" altLang="zh-CN" dirty="0"/>
                <a:t>MMI Outputs (LAS+MMI )</a:t>
              </a:r>
              <a:endParaRPr lang="zh-CN" altLang="en-US" dirty="0"/>
            </a:p>
          </p:txBody>
        </p:sp>
      </p:grpSp>
      <p:sp>
        <p:nvSpPr>
          <p:cNvPr id="41" name="文本框 40">
            <a:extLst>
              <a:ext uri="{FF2B5EF4-FFF2-40B4-BE49-F238E27FC236}">
                <a16:creationId xmlns:a16="http://schemas.microsoft.com/office/drawing/2014/main" id="{000CE1C2-FF80-AAB4-BC1A-1F72F553E4B9}"/>
              </a:ext>
            </a:extLst>
          </p:cNvPr>
          <p:cNvSpPr txBox="1"/>
          <p:nvPr/>
        </p:nvSpPr>
        <p:spPr>
          <a:xfrm>
            <a:off x="6642335" y="1442834"/>
            <a:ext cx="2954655" cy="369332"/>
          </a:xfrm>
          <a:prstGeom prst="rect">
            <a:avLst/>
          </a:prstGeom>
          <a:noFill/>
        </p:spPr>
        <p:txBody>
          <a:bodyPr wrap="none" rtlCol="0">
            <a:spAutoFit/>
          </a:bodyPr>
          <a:lstStyle/>
          <a:p>
            <a:r>
              <a:rPr lang="zh-CN" altLang="en-US" dirty="0"/>
              <a:t>广州市房地产中介协会分析</a:t>
            </a:r>
          </a:p>
        </p:txBody>
      </p:sp>
      <p:sp>
        <p:nvSpPr>
          <p:cNvPr id="42" name="矩形: 圆角 41">
            <a:extLst>
              <a:ext uri="{FF2B5EF4-FFF2-40B4-BE49-F238E27FC236}">
                <a16:creationId xmlns:a16="http://schemas.microsoft.com/office/drawing/2014/main" id="{BE8F571F-34AB-A2BC-1ECE-142F7C91CCE3}"/>
              </a:ext>
            </a:extLst>
          </p:cNvPr>
          <p:cNvSpPr/>
          <p:nvPr/>
        </p:nvSpPr>
        <p:spPr>
          <a:xfrm>
            <a:off x="740780" y="749404"/>
            <a:ext cx="9811473" cy="172752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4" name="BAC009S0724W0121">
            <a:hlinkClick r:id="" action="ppaction://media"/>
            <a:extLst>
              <a:ext uri="{FF2B5EF4-FFF2-40B4-BE49-F238E27FC236}">
                <a16:creationId xmlns:a16="http://schemas.microsoft.com/office/drawing/2014/main" id="{8C010D4A-DDA6-A742-BFBC-91C070EBB658}"/>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6142298" y="1424300"/>
            <a:ext cx="406400" cy="406400"/>
          </a:xfrm>
          <a:prstGeom prst="rect">
            <a:avLst/>
          </a:prstGeom>
        </p:spPr>
      </p:pic>
      <p:sp>
        <p:nvSpPr>
          <p:cNvPr id="7" name="文本框 6">
            <a:extLst>
              <a:ext uri="{FF2B5EF4-FFF2-40B4-BE49-F238E27FC236}">
                <a16:creationId xmlns:a16="http://schemas.microsoft.com/office/drawing/2014/main" id="{FCF1B041-DA5A-5667-7149-3334AA15E97E}"/>
              </a:ext>
            </a:extLst>
          </p:cNvPr>
          <p:cNvSpPr txBox="1"/>
          <p:nvPr/>
        </p:nvSpPr>
        <p:spPr>
          <a:xfrm>
            <a:off x="3740454" y="3004736"/>
            <a:ext cx="1569660" cy="369332"/>
          </a:xfrm>
          <a:prstGeom prst="rect">
            <a:avLst/>
          </a:prstGeom>
          <a:noFill/>
        </p:spPr>
        <p:txBody>
          <a:bodyPr wrap="none" rtlCol="0">
            <a:spAutoFit/>
          </a:bodyPr>
          <a:lstStyle/>
          <a:p>
            <a:r>
              <a:rPr lang="zh-CN" altLang="en-US" dirty="0">
                <a:solidFill>
                  <a:srgbClr val="FF0000"/>
                </a:solidFill>
              </a:rPr>
              <a:t>对齐整体前移</a:t>
            </a:r>
          </a:p>
        </p:txBody>
      </p:sp>
    </p:spTree>
    <p:extLst>
      <p:ext uri="{BB962C8B-B14F-4D97-AF65-F5344CB8AC3E}">
        <p14:creationId xmlns:p14="http://schemas.microsoft.com/office/powerpoint/2010/main" val="2513258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8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431008-52D9-40F3-B418-273CEC3D0CFE}"/>
              </a:ext>
            </a:extLst>
          </p:cNvPr>
          <p:cNvSpPr>
            <a:spLocks noGrp="1"/>
          </p:cNvSpPr>
          <p:nvPr>
            <p:ph type="title"/>
          </p:nvPr>
        </p:nvSpPr>
        <p:spPr/>
        <p:txBody>
          <a:bodyPr>
            <a:normAutofit/>
          </a:bodyPr>
          <a:lstStyle/>
          <a:p>
            <a:r>
              <a:rPr lang="zh-CN" altLang="en-US" sz="2800" dirty="0"/>
              <a:t>基于</a:t>
            </a:r>
            <a:r>
              <a:rPr lang="en-US" altLang="zh-CN" sz="2800" dirty="0"/>
              <a:t>LF-MMI</a:t>
            </a:r>
            <a:r>
              <a:rPr lang="zh-CN" altLang="en-US" sz="2800" dirty="0"/>
              <a:t>的端到端语音识别</a:t>
            </a:r>
            <a:endParaRPr lang="en-US" altLang="zh-CN" sz="2800" dirty="0"/>
          </a:p>
        </p:txBody>
      </p:sp>
      <p:sp>
        <p:nvSpPr>
          <p:cNvPr id="4" name="日期占位符 3">
            <a:extLst>
              <a:ext uri="{FF2B5EF4-FFF2-40B4-BE49-F238E27FC236}">
                <a16:creationId xmlns:a16="http://schemas.microsoft.com/office/drawing/2014/main" id="{034C4FE4-0F03-4E07-A461-EABAA4901BB4}"/>
              </a:ext>
            </a:extLst>
          </p:cNvPr>
          <p:cNvSpPr>
            <a:spLocks noGrp="1"/>
          </p:cNvSpPr>
          <p:nvPr>
            <p:ph type="dt" sz="half" idx="10"/>
          </p:nvPr>
        </p:nvSpPr>
        <p:spPr/>
        <p:txBody>
          <a:bodyPr/>
          <a:lstStyle/>
          <a:p>
            <a:fld id="{5AE5EFF1-4930-4CA3-B25C-34F598C46406}" type="datetime1">
              <a:rPr lang="en-US" smtClean="0"/>
              <a:t>5/28/2022</a:t>
            </a:fld>
            <a:endParaRPr lang="en-US" dirty="0"/>
          </a:p>
        </p:txBody>
      </p:sp>
      <p:sp>
        <p:nvSpPr>
          <p:cNvPr id="5" name="页脚占位符 4">
            <a:extLst>
              <a:ext uri="{FF2B5EF4-FFF2-40B4-BE49-F238E27FC236}">
                <a16:creationId xmlns:a16="http://schemas.microsoft.com/office/drawing/2014/main" id="{7D6BB50D-0126-4418-9D79-4E63AA39A3EC}"/>
              </a:ext>
            </a:extLst>
          </p:cNvPr>
          <p:cNvSpPr>
            <a:spLocks noGrp="1"/>
          </p:cNvSpPr>
          <p:nvPr>
            <p:ph type="ftr" sz="quarter" idx="11"/>
          </p:nvPr>
        </p:nvSpPr>
        <p:spPr/>
        <p:txBody>
          <a:bodyPr/>
          <a:lstStyle/>
          <a:p>
            <a:r>
              <a:rPr lang="en-US" altLang="zh-CN" dirty="0"/>
              <a:t>Part II: LF-MMI for E2E speech recognition</a:t>
            </a:r>
          </a:p>
        </p:txBody>
      </p:sp>
      <p:sp>
        <p:nvSpPr>
          <p:cNvPr id="6" name="灯片编号占位符 5">
            <a:extLst>
              <a:ext uri="{FF2B5EF4-FFF2-40B4-BE49-F238E27FC236}">
                <a16:creationId xmlns:a16="http://schemas.microsoft.com/office/drawing/2014/main" id="{1A084E97-AFFA-44D4-B7AC-BC8579BC8293}"/>
              </a:ext>
            </a:extLst>
          </p:cNvPr>
          <p:cNvSpPr>
            <a:spLocks noGrp="1"/>
          </p:cNvSpPr>
          <p:nvPr>
            <p:ph type="sldNum" sz="quarter" idx="12"/>
          </p:nvPr>
        </p:nvSpPr>
        <p:spPr/>
        <p:txBody>
          <a:bodyPr/>
          <a:lstStyle/>
          <a:p>
            <a:fld id="{B7CBE8AE-9389-4E4D-966C-8642C3CA71EB}" type="slidenum">
              <a:rPr lang="en-US" smtClean="0"/>
              <a:t>8</a:t>
            </a:fld>
            <a:endParaRPr lang="en-US"/>
          </a:p>
        </p:txBody>
      </p:sp>
      <p:sp>
        <p:nvSpPr>
          <p:cNvPr id="43" name="内容占位符 2">
            <a:extLst>
              <a:ext uri="{FF2B5EF4-FFF2-40B4-BE49-F238E27FC236}">
                <a16:creationId xmlns:a16="http://schemas.microsoft.com/office/drawing/2014/main" id="{46A070DB-0504-4CE9-9957-B4E7581EC5DB}"/>
              </a:ext>
            </a:extLst>
          </p:cNvPr>
          <p:cNvSpPr txBox="1">
            <a:spLocks/>
          </p:cNvSpPr>
          <p:nvPr/>
        </p:nvSpPr>
        <p:spPr>
          <a:xfrm>
            <a:off x="272890" y="760322"/>
            <a:ext cx="10978001" cy="54968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Clr>
                <a:srgbClr val="C00000"/>
              </a:buClr>
              <a:buSzPct val="120000"/>
              <a:buFont typeface="Wingdings" panose="05000000000000000000" pitchFamily="2" charset="2"/>
              <a:buChar char="§"/>
              <a:defRPr sz="2800" kern="1200">
                <a:solidFill>
                  <a:schemeClr val="tx1"/>
                </a:solidFill>
                <a:latin typeface="Bell MT" panose="02020503060305020303" pitchFamily="18" charset="0"/>
                <a:ea typeface="+mn-ea"/>
                <a:cs typeface="+mn-cs"/>
              </a:defRPr>
            </a:lvl1pPr>
            <a:lvl2pPr marL="685800" indent="-228600" algn="just" defTabSz="914400" rtl="0" eaLnBrk="1" latinLnBrk="0" hangingPunct="1">
              <a:lnSpc>
                <a:spcPct val="70000"/>
              </a:lnSpc>
              <a:spcBef>
                <a:spcPts val="600"/>
              </a:spcBef>
              <a:buClr>
                <a:srgbClr val="C00000"/>
              </a:buClr>
              <a:buSzPct val="120000"/>
              <a:buFont typeface="Wingdings" panose="05000000000000000000" pitchFamily="2" charset="2"/>
              <a:buChar char="§"/>
              <a:defRPr sz="2400" kern="1200">
                <a:solidFill>
                  <a:schemeClr val="tx1"/>
                </a:solidFill>
                <a:latin typeface="Bell MT" panose="02020503060305020303" pitchFamily="18" charset="0"/>
                <a:ea typeface="+mn-ea"/>
                <a:cs typeface="+mn-cs"/>
              </a:defRPr>
            </a:lvl2pPr>
            <a:lvl3pPr marL="11430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2000" kern="1200">
                <a:solidFill>
                  <a:schemeClr val="tx1"/>
                </a:solidFill>
                <a:latin typeface="Bell MT" panose="02020503060305020303" pitchFamily="18" charset="0"/>
                <a:ea typeface="+mn-ea"/>
                <a:cs typeface="+mn-cs"/>
              </a:defRPr>
            </a:lvl3pPr>
            <a:lvl4pPr marL="16002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4pPr>
            <a:lvl5pPr marL="20574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dirty="0"/>
              <a:t>将 </a:t>
            </a:r>
            <a:r>
              <a:rPr lang="en-US" altLang="zh-CN" dirty="0"/>
              <a:t>MMI </a:t>
            </a:r>
            <a:r>
              <a:rPr lang="zh-CN" altLang="en-US" dirty="0"/>
              <a:t>准则引入解码 </a:t>
            </a:r>
            <a:r>
              <a:rPr lang="en-US" altLang="zh-CN" dirty="0"/>
              <a:t>(On the fly)</a:t>
            </a:r>
          </a:p>
        </p:txBody>
      </p:sp>
      <mc:AlternateContent xmlns:mc="http://schemas.openxmlformats.org/markup-compatibility/2006">
        <mc:Choice xmlns:a14="http://schemas.microsoft.com/office/drawing/2010/main" Requires="a14">
          <p:sp>
            <p:nvSpPr>
              <p:cNvPr id="14" name="内容占位符 2">
                <a:extLst>
                  <a:ext uri="{FF2B5EF4-FFF2-40B4-BE49-F238E27FC236}">
                    <a16:creationId xmlns:a16="http://schemas.microsoft.com/office/drawing/2014/main" id="{93F7CE9A-B892-07EB-2E7F-A585225514B7}"/>
                  </a:ext>
                </a:extLst>
              </p:cNvPr>
              <p:cNvSpPr txBox="1">
                <a:spLocks/>
              </p:cNvSpPr>
              <p:nvPr/>
            </p:nvSpPr>
            <p:spPr>
              <a:xfrm>
                <a:off x="683906" y="1336766"/>
                <a:ext cx="8917021" cy="5972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C00000"/>
                  </a:buClr>
                  <a:buSzPct val="120000"/>
                  <a:buFont typeface="Wingdings" panose="05000000000000000000" pitchFamily="2" charset="2"/>
                  <a:buChar char="§"/>
                  <a:defRPr sz="2800" kern="1200">
                    <a:solidFill>
                      <a:schemeClr val="tx1"/>
                    </a:solidFill>
                    <a:latin typeface="Bell MT" panose="02020503060305020303" pitchFamily="18" charset="0"/>
                    <a:ea typeface="+mn-ea"/>
                    <a:cs typeface="+mn-cs"/>
                  </a:defRPr>
                </a:lvl1pPr>
                <a:lvl2pPr marL="685800" indent="-228600" algn="just" defTabSz="914400" rtl="0" eaLnBrk="1" latinLnBrk="0" hangingPunct="1">
                  <a:lnSpc>
                    <a:spcPct val="70000"/>
                  </a:lnSpc>
                  <a:spcBef>
                    <a:spcPts val="600"/>
                  </a:spcBef>
                  <a:buClr>
                    <a:srgbClr val="C00000"/>
                  </a:buClr>
                  <a:buSzPct val="120000"/>
                  <a:buFont typeface="Wingdings" panose="05000000000000000000" pitchFamily="2" charset="2"/>
                  <a:buChar char="§"/>
                  <a:defRPr sz="2400" kern="1200">
                    <a:solidFill>
                      <a:schemeClr val="tx1"/>
                    </a:solidFill>
                    <a:latin typeface="Bell MT" panose="02020503060305020303" pitchFamily="18" charset="0"/>
                    <a:ea typeface="+mn-ea"/>
                    <a:cs typeface="+mn-cs"/>
                  </a:defRPr>
                </a:lvl2pPr>
                <a:lvl3pPr marL="11430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2000" kern="1200">
                    <a:solidFill>
                      <a:schemeClr val="tx1"/>
                    </a:solidFill>
                    <a:latin typeface="Bell MT" panose="02020503060305020303" pitchFamily="18" charset="0"/>
                    <a:ea typeface="+mn-ea"/>
                    <a:cs typeface="+mn-cs"/>
                  </a:defRPr>
                </a:lvl3pPr>
                <a:lvl4pPr marL="16002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4pPr>
                <a:lvl5pPr marL="20574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func>
                      <m:funcPr>
                        <m:ctrlPr>
                          <a:rPr lang="en-US" altLang="zh-CN" sz="2400" i="1">
                            <a:latin typeface="Cambria Math" panose="02040503050406030204" pitchFamily="18" charset="0"/>
                          </a:rPr>
                        </m:ctrlPr>
                      </m:funcPr>
                      <m:fName>
                        <m:sSub>
                          <m:sSubPr>
                            <m:ctrlPr>
                              <a:rPr lang="en-US" altLang="zh-CN" sz="2400" i="1">
                                <a:latin typeface="Cambria Math" panose="02040503050406030204" pitchFamily="18" charset="0"/>
                                <a:ea typeface="Cambria Math" panose="02040503050406030204" pitchFamily="18" charset="0"/>
                              </a:rPr>
                            </m:ctrlPr>
                          </m:sSubPr>
                          <m:e>
                            <m:r>
                              <a:rPr lang="en-US" altLang="zh-CN" sz="2400">
                                <a:latin typeface="Cambria Math" panose="02040503050406030204" pitchFamily="18" charset="0"/>
                                <a:ea typeface="Cambria Math" panose="02040503050406030204" pitchFamily="18" charset="0"/>
                              </a:rPr>
                              <m:t>𝒥</m:t>
                            </m:r>
                          </m:e>
                          <m:sub>
                            <m:r>
                              <a:rPr lang="en-US" altLang="zh-CN" sz="2400" i="1">
                                <a:latin typeface="Cambria Math" panose="02040503050406030204" pitchFamily="18" charset="0"/>
                                <a:ea typeface="Cambria Math" panose="02040503050406030204" pitchFamily="18" charset="0"/>
                              </a:rPr>
                              <m:t>𝑀𝑀𝐼</m:t>
                            </m:r>
                          </m:sub>
                        </m:sSub>
                      </m:fName>
                      <m:e>
                        <m:r>
                          <a:rPr lang="en-US" altLang="zh-CN" sz="2400" i="1">
                            <a:latin typeface="Cambria Math" panose="02040503050406030204" pitchFamily="18" charset="0"/>
                            <a:ea typeface="Cambria Math" panose="02040503050406030204" pitchFamily="18" charset="0"/>
                          </a:rPr>
                          <m:t>=</m:t>
                        </m:r>
                        <m:func>
                          <m:funcPr>
                            <m:ctrlPr>
                              <a:rPr lang="en-US" altLang="zh-CN" sz="2400" i="1">
                                <a:latin typeface="Cambria Math" panose="02040503050406030204" pitchFamily="18" charset="0"/>
                                <a:ea typeface="Cambria Math" panose="02040503050406030204" pitchFamily="18" charset="0"/>
                              </a:rPr>
                            </m:ctrlPr>
                          </m:funcPr>
                          <m:fName>
                            <m:r>
                              <m:rPr>
                                <m:sty m:val="p"/>
                              </m:rPr>
                              <a:rPr lang="en-US" altLang="zh-CN" sz="2400">
                                <a:latin typeface="Cambria Math" panose="02040503050406030204" pitchFamily="18" charset="0"/>
                                <a:ea typeface="Cambria Math" panose="02040503050406030204" pitchFamily="18" charset="0"/>
                              </a:rPr>
                              <m:t>log</m:t>
                            </m:r>
                          </m:fName>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𝑃</m:t>
                                </m:r>
                              </m:e>
                              <m:sub>
                                <m:r>
                                  <a:rPr lang="en-US" altLang="zh-CN" sz="2400" i="1">
                                    <a:latin typeface="Cambria Math" panose="02040503050406030204" pitchFamily="18" charset="0"/>
                                    <a:ea typeface="Cambria Math" panose="02040503050406030204" pitchFamily="18" charset="0"/>
                                  </a:rPr>
                                  <m:t>𝑀𝑀𝐼</m:t>
                                </m:r>
                              </m:sub>
                            </m:sSub>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𝑊</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𝑂</m:t>
                            </m:r>
                            <m:r>
                              <a:rPr lang="en-US" altLang="zh-CN" sz="2400" i="1">
                                <a:latin typeface="Cambria Math" panose="02040503050406030204" pitchFamily="18" charset="0"/>
                                <a:ea typeface="Cambria Math" panose="02040503050406030204" pitchFamily="18" charset="0"/>
                              </a:rPr>
                              <m:t>)</m:t>
                            </m:r>
                          </m:e>
                        </m:func>
                      </m:e>
                    </m:func>
                  </m:oMath>
                </a14:m>
                <a:r>
                  <a:rPr lang="en-US" altLang="zh-CN" sz="2400" dirty="0"/>
                  <a:t> </a:t>
                </a:r>
                <a:r>
                  <a:rPr lang="zh-CN" altLang="en-US" sz="2400" dirty="0"/>
                  <a:t>为识别假设的后验概率</a:t>
                </a:r>
                <a:endParaRPr lang="en-US" altLang="zh-CN" sz="2400" dirty="0"/>
              </a:p>
              <a:p>
                <a14:m>
                  <m:oMath xmlns:m="http://schemas.openxmlformats.org/officeDocument/2006/math">
                    <m:r>
                      <m:rPr>
                        <m:sty m:val="p"/>
                      </m:rPr>
                      <a:rPr lang="en-US" altLang="zh-CN" sz="2400" i="1" smtClean="0">
                        <a:latin typeface="Cambria Math" panose="02040503050406030204" pitchFamily="18" charset="0"/>
                      </a:rPr>
                      <m:t>A</m:t>
                    </m:r>
                    <m:r>
                      <m:rPr>
                        <m:sty m:val="p"/>
                      </m:rPr>
                      <a:rPr lang="en-US" altLang="zh-CN" sz="2400" b="0" i="0" smtClean="0">
                        <a:latin typeface="Cambria Math" panose="02040503050406030204" pitchFamily="18" charset="0"/>
                      </a:rPr>
                      <m:t>ttention</m:t>
                    </m:r>
                    <m:r>
                      <a:rPr lang="en-US" altLang="zh-CN" sz="2400" b="0" i="0" smtClean="0">
                        <a:latin typeface="Cambria Math" panose="02040503050406030204" pitchFamily="18" charset="0"/>
                      </a:rPr>
                      <m:t> </m:t>
                    </m:r>
                    <m:r>
                      <m:rPr>
                        <m:sty m:val="p"/>
                      </m:rPr>
                      <a:rPr lang="en-US" altLang="zh-CN" sz="2400" b="0" i="0" smtClean="0">
                        <a:latin typeface="Cambria Math" panose="02040503050406030204" pitchFamily="18" charset="0"/>
                      </a:rPr>
                      <m:t>Encoder</m:t>
                    </m:r>
                    <m:r>
                      <a:rPr lang="en-US" altLang="zh-CN" sz="2400" b="0" i="0" smtClean="0">
                        <a:latin typeface="Cambria Math" panose="02040503050406030204" pitchFamily="18" charset="0"/>
                      </a:rPr>
                      <m:t> </m:t>
                    </m:r>
                    <m:r>
                      <m:rPr>
                        <m:sty m:val="p"/>
                      </m:rPr>
                      <a:rPr lang="en-US" altLang="zh-CN" sz="2400" b="0" i="0" smtClean="0">
                        <a:latin typeface="Cambria Math" panose="02040503050406030204" pitchFamily="18" charset="0"/>
                      </a:rPr>
                      <m:t>and</m:t>
                    </m:r>
                    <m:r>
                      <a:rPr lang="en-US" altLang="zh-CN" sz="2400" b="0" i="0" smtClean="0">
                        <a:latin typeface="Cambria Math" panose="02040503050406030204" pitchFamily="18" charset="0"/>
                      </a:rPr>
                      <m:t> </m:t>
                    </m:r>
                    <m:r>
                      <m:rPr>
                        <m:sty m:val="p"/>
                      </m:rPr>
                      <a:rPr lang="en-US" altLang="zh-CN" sz="2400" b="0" i="0" smtClean="0">
                        <a:latin typeface="Cambria Math" panose="02040503050406030204" pitchFamily="18" charset="0"/>
                      </a:rPr>
                      <m:t>Decoder</m:t>
                    </m:r>
                  </m:oMath>
                </a14:m>
                <a:endParaRPr lang="en-US" altLang="zh-CN" sz="1600" dirty="0"/>
              </a:p>
            </p:txBody>
          </p:sp>
        </mc:Choice>
        <mc:Fallback>
          <p:sp>
            <p:nvSpPr>
              <p:cNvPr id="14" name="内容占位符 2">
                <a:extLst>
                  <a:ext uri="{FF2B5EF4-FFF2-40B4-BE49-F238E27FC236}">
                    <a16:creationId xmlns:a16="http://schemas.microsoft.com/office/drawing/2014/main" id="{93F7CE9A-B892-07EB-2E7F-A585225514B7}"/>
                  </a:ext>
                </a:extLst>
              </p:cNvPr>
              <p:cNvSpPr txBox="1">
                <a:spLocks noRot="1" noChangeAspect="1" noMove="1" noResize="1" noEditPoints="1" noAdjustHandles="1" noChangeArrowheads="1" noChangeShapeType="1" noTextEdit="1"/>
              </p:cNvSpPr>
              <p:nvPr/>
            </p:nvSpPr>
            <p:spPr>
              <a:xfrm>
                <a:off x="683906" y="1336766"/>
                <a:ext cx="8917021" cy="597230"/>
              </a:xfrm>
              <a:prstGeom prst="rect">
                <a:avLst/>
              </a:prstGeom>
              <a:blipFill>
                <a:blip r:embed="rId3"/>
                <a:stretch>
                  <a:fillRect l="-1299" t="-22449" b="-7346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E721E942-1DD7-F6AF-7353-423986144213}"/>
                  </a:ext>
                </a:extLst>
              </p:cNvPr>
              <p:cNvSpPr txBox="1"/>
              <p:nvPr/>
            </p:nvSpPr>
            <p:spPr>
              <a:xfrm>
                <a:off x="1017528" y="2593742"/>
                <a:ext cx="5270959" cy="932100"/>
              </a:xfrm>
              <a:prstGeom prst="roundRect">
                <a:avLst/>
              </a:prstGeom>
              <a:noFill/>
              <a:ln w="25400">
                <a:solidFill>
                  <a:schemeClr val="tx1"/>
                </a:solidFill>
                <a:extLst>
                  <a:ext uri="{C807C97D-BFC1-408E-A445-0C87EB9F89A2}">
                    <ask:lineSketchStyleProps xmlns:ask="http://schemas.microsoft.com/office/drawing/2018/sketchyshapes" sd="1122676623">
                      <a:custGeom>
                        <a:avLst/>
                        <a:gdLst>
                          <a:gd name="connsiteX0" fmla="*/ 0 w 5270959"/>
                          <a:gd name="connsiteY0" fmla="*/ 155353 h 932100"/>
                          <a:gd name="connsiteX1" fmla="*/ 155353 w 5270959"/>
                          <a:gd name="connsiteY1" fmla="*/ 0 h 932100"/>
                          <a:gd name="connsiteX2" fmla="*/ 706492 w 5270959"/>
                          <a:gd name="connsiteY2" fmla="*/ 0 h 932100"/>
                          <a:gd name="connsiteX3" fmla="*/ 1208029 w 5270959"/>
                          <a:gd name="connsiteY3" fmla="*/ 0 h 932100"/>
                          <a:gd name="connsiteX4" fmla="*/ 1808771 w 5270959"/>
                          <a:gd name="connsiteY4" fmla="*/ 0 h 932100"/>
                          <a:gd name="connsiteX5" fmla="*/ 2260705 w 5270959"/>
                          <a:gd name="connsiteY5" fmla="*/ 0 h 932100"/>
                          <a:gd name="connsiteX6" fmla="*/ 2811844 w 5270959"/>
                          <a:gd name="connsiteY6" fmla="*/ 0 h 932100"/>
                          <a:gd name="connsiteX7" fmla="*/ 3263778 w 5270959"/>
                          <a:gd name="connsiteY7" fmla="*/ 0 h 932100"/>
                          <a:gd name="connsiteX8" fmla="*/ 3864520 w 5270959"/>
                          <a:gd name="connsiteY8" fmla="*/ 0 h 932100"/>
                          <a:gd name="connsiteX9" fmla="*/ 4514864 w 5270959"/>
                          <a:gd name="connsiteY9" fmla="*/ 0 h 932100"/>
                          <a:gd name="connsiteX10" fmla="*/ 5115606 w 5270959"/>
                          <a:gd name="connsiteY10" fmla="*/ 0 h 932100"/>
                          <a:gd name="connsiteX11" fmla="*/ 5270959 w 5270959"/>
                          <a:gd name="connsiteY11" fmla="*/ 155353 h 932100"/>
                          <a:gd name="connsiteX12" fmla="*/ 5270959 w 5270959"/>
                          <a:gd name="connsiteY12" fmla="*/ 478478 h 932100"/>
                          <a:gd name="connsiteX13" fmla="*/ 5270959 w 5270959"/>
                          <a:gd name="connsiteY13" fmla="*/ 776747 h 932100"/>
                          <a:gd name="connsiteX14" fmla="*/ 5115606 w 5270959"/>
                          <a:gd name="connsiteY14" fmla="*/ 932100 h 932100"/>
                          <a:gd name="connsiteX15" fmla="*/ 4465262 w 5270959"/>
                          <a:gd name="connsiteY15" fmla="*/ 932100 h 932100"/>
                          <a:gd name="connsiteX16" fmla="*/ 3963725 w 5270959"/>
                          <a:gd name="connsiteY16" fmla="*/ 932100 h 932100"/>
                          <a:gd name="connsiteX17" fmla="*/ 3511791 w 5270959"/>
                          <a:gd name="connsiteY17" fmla="*/ 932100 h 932100"/>
                          <a:gd name="connsiteX18" fmla="*/ 2861447 w 5270959"/>
                          <a:gd name="connsiteY18" fmla="*/ 932100 h 932100"/>
                          <a:gd name="connsiteX19" fmla="*/ 2409512 w 5270959"/>
                          <a:gd name="connsiteY19" fmla="*/ 932100 h 932100"/>
                          <a:gd name="connsiteX20" fmla="*/ 2007181 w 5270959"/>
                          <a:gd name="connsiteY20" fmla="*/ 932100 h 932100"/>
                          <a:gd name="connsiteX21" fmla="*/ 1356837 w 5270959"/>
                          <a:gd name="connsiteY21" fmla="*/ 932100 h 932100"/>
                          <a:gd name="connsiteX22" fmla="*/ 904902 w 5270959"/>
                          <a:gd name="connsiteY22" fmla="*/ 932100 h 932100"/>
                          <a:gd name="connsiteX23" fmla="*/ 155353 w 5270959"/>
                          <a:gd name="connsiteY23" fmla="*/ 932100 h 932100"/>
                          <a:gd name="connsiteX24" fmla="*/ 0 w 5270959"/>
                          <a:gd name="connsiteY24" fmla="*/ 776747 h 932100"/>
                          <a:gd name="connsiteX25" fmla="*/ 0 w 5270959"/>
                          <a:gd name="connsiteY25" fmla="*/ 472264 h 932100"/>
                          <a:gd name="connsiteX26" fmla="*/ 0 w 5270959"/>
                          <a:gd name="connsiteY26" fmla="*/ 155353 h 93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270959" h="932100" extrusionOk="0">
                            <a:moveTo>
                              <a:pt x="0" y="155353"/>
                            </a:moveTo>
                            <a:cubicBezTo>
                              <a:pt x="11642" y="83637"/>
                              <a:pt x="71566" y="20692"/>
                              <a:pt x="155353" y="0"/>
                            </a:cubicBezTo>
                            <a:cubicBezTo>
                              <a:pt x="299763" y="-52632"/>
                              <a:pt x="585202" y="602"/>
                              <a:pt x="706492" y="0"/>
                            </a:cubicBezTo>
                            <a:cubicBezTo>
                              <a:pt x="827782" y="-602"/>
                              <a:pt x="1084988" y="33766"/>
                              <a:pt x="1208029" y="0"/>
                            </a:cubicBezTo>
                            <a:cubicBezTo>
                              <a:pt x="1331070" y="-33766"/>
                              <a:pt x="1559791" y="27116"/>
                              <a:pt x="1808771" y="0"/>
                            </a:cubicBezTo>
                            <a:cubicBezTo>
                              <a:pt x="2057751" y="-27116"/>
                              <a:pt x="2109597" y="10457"/>
                              <a:pt x="2260705" y="0"/>
                            </a:cubicBezTo>
                            <a:cubicBezTo>
                              <a:pt x="2411813" y="-10457"/>
                              <a:pt x="2674132" y="827"/>
                              <a:pt x="2811844" y="0"/>
                            </a:cubicBezTo>
                            <a:cubicBezTo>
                              <a:pt x="2949556" y="-827"/>
                              <a:pt x="3137350" y="12397"/>
                              <a:pt x="3263778" y="0"/>
                            </a:cubicBezTo>
                            <a:cubicBezTo>
                              <a:pt x="3390206" y="-12397"/>
                              <a:pt x="3743025" y="60487"/>
                              <a:pt x="3864520" y="0"/>
                            </a:cubicBezTo>
                            <a:cubicBezTo>
                              <a:pt x="3986015" y="-60487"/>
                              <a:pt x="4273304" y="41198"/>
                              <a:pt x="4514864" y="0"/>
                            </a:cubicBezTo>
                            <a:cubicBezTo>
                              <a:pt x="4756424" y="-41198"/>
                              <a:pt x="4966816" y="22202"/>
                              <a:pt x="5115606" y="0"/>
                            </a:cubicBezTo>
                            <a:cubicBezTo>
                              <a:pt x="5191629" y="11274"/>
                              <a:pt x="5288420" y="53515"/>
                              <a:pt x="5270959" y="155353"/>
                            </a:cubicBezTo>
                            <a:cubicBezTo>
                              <a:pt x="5278379" y="265579"/>
                              <a:pt x="5251253" y="392068"/>
                              <a:pt x="5270959" y="478478"/>
                            </a:cubicBezTo>
                            <a:cubicBezTo>
                              <a:pt x="5290665" y="564888"/>
                              <a:pt x="5246350" y="694227"/>
                              <a:pt x="5270959" y="776747"/>
                            </a:cubicBezTo>
                            <a:cubicBezTo>
                              <a:pt x="5289365" y="861192"/>
                              <a:pt x="5214022" y="944241"/>
                              <a:pt x="5115606" y="932100"/>
                            </a:cubicBezTo>
                            <a:cubicBezTo>
                              <a:pt x="4962437" y="983525"/>
                              <a:pt x="4705632" y="863093"/>
                              <a:pt x="4465262" y="932100"/>
                            </a:cubicBezTo>
                            <a:cubicBezTo>
                              <a:pt x="4224892" y="1001107"/>
                              <a:pt x="4195651" y="911432"/>
                              <a:pt x="3963725" y="932100"/>
                            </a:cubicBezTo>
                            <a:cubicBezTo>
                              <a:pt x="3731799" y="952768"/>
                              <a:pt x="3696452" y="887439"/>
                              <a:pt x="3511791" y="932100"/>
                            </a:cubicBezTo>
                            <a:cubicBezTo>
                              <a:pt x="3327130" y="976761"/>
                              <a:pt x="3046392" y="873708"/>
                              <a:pt x="2861447" y="932100"/>
                            </a:cubicBezTo>
                            <a:cubicBezTo>
                              <a:pt x="2676502" y="990492"/>
                              <a:pt x="2548384" y="892516"/>
                              <a:pt x="2409512" y="932100"/>
                            </a:cubicBezTo>
                            <a:cubicBezTo>
                              <a:pt x="2270641" y="971684"/>
                              <a:pt x="2153041" y="901845"/>
                              <a:pt x="2007181" y="932100"/>
                            </a:cubicBezTo>
                            <a:cubicBezTo>
                              <a:pt x="1861321" y="962355"/>
                              <a:pt x="1586582" y="896123"/>
                              <a:pt x="1356837" y="932100"/>
                            </a:cubicBezTo>
                            <a:cubicBezTo>
                              <a:pt x="1127092" y="968077"/>
                              <a:pt x="1121452" y="919227"/>
                              <a:pt x="904902" y="932100"/>
                            </a:cubicBezTo>
                            <a:cubicBezTo>
                              <a:pt x="688352" y="944973"/>
                              <a:pt x="372730" y="882020"/>
                              <a:pt x="155353" y="932100"/>
                            </a:cubicBezTo>
                            <a:cubicBezTo>
                              <a:pt x="78254" y="942900"/>
                              <a:pt x="-12214" y="867136"/>
                              <a:pt x="0" y="776747"/>
                            </a:cubicBezTo>
                            <a:cubicBezTo>
                              <a:pt x="-16344" y="687715"/>
                              <a:pt x="11905" y="585195"/>
                              <a:pt x="0" y="472264"/>
                            </a:cubicBezTo>
                            <a:cubicBezTo>
                              <a:pt x="-11905" y="359333"/>
                              <a:pt x="27633" y="277947"/>
                              <a:pt x="0" y="155353"/>
                            </a:cubicBezTo>
                            <a:close/>
                          </a:path>
                        </a:pathLst>
                      </a:custGeom>
                      <ask:type>
                        <ask:lineSketchScribble/>
                      </ask:type>
                    </ask:lineSketchStyleProps>
                  </a:ext>
                </a:extLst>
              </a:ln>
            </p:spPr>
            <p:txBody>
              <a:bodyPr wrap="square" rtlCol="0">
                <a:spAutoFit/>
              </a:bodyPr>
              <a:lstStyle/>
              <a:p>
                <a:r>
                  <a:rPr lang="en-US" altLang="zh-CN" sz="1600" dirty="0">
                    <a:latin typeface="Bell MT" panose="02020503060305020303" pitchFamily="18" charset="0"/>
                  </a:rPr>
                  <a:t>MMI Prefix Score for AED (on-the-fly):</a:t>
                </a:r>
                <a:endParaRPr lang="en-US" altLang="zh-CN" sz="1600" b="0" dirty="0">
                  <a:latin typeface="Bell MT" panose="02020503060305020303" pitchFamily="18" charset="0"/>
                </a:endParaRPr>
              </a:p>
              <a:p>
                <a:pPr/>
                <a14:m>
                  <m:oMathPara xmlns:m="http://schemas.openxmlformats.org/officeDocument/2006/math">
                    <m:oMathParaPr>
                      <m:jc m:val="centerGroup"/>
                    </m:oMathParaPr>
                    <m:oMath xmlns:m="http://schemas.openxmlformats.org/officeDocument/2006/math">
                      <m:func>
                        <m:funcPr>
                          <m:ctrlPr>
                            <a:rPr lang="en-US" altLang="zh-CN" sz="1600" b="0" i="1" smtClean="0">
                              <a:latin typeface="Cambria Math" panose="02040503050406030204" pitchFamily="18" charset="0"/>
                            </a:rPr>
                          </m:ctrlPr>
                        </m:funcPr>
                        <m:fName>
                          <m:r>
                            <m:rPr>
                              <m:sty m:val="p"/>
                            </m:rPr>
                            <a:rPr lang="en-US" altLang="zh-CN" sz="1600" b="0" i="0" smtClean="0">
                              <a:latin typeface="Cambria Math" panose="02040503050406030204" pitchFamily="18" charset="0"/>
                            </a:rPr>
                            <m:t>log</m:t>
                          </m:r>
                        </m:fName>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𝑃</m:t>
                              </m:r>
                            </m:e>
                            <m:sub>
                              <m:r>
                                <a:rPr lang="en-US" altLang="zh-CN" sz="1600" b="0" i="1" smtClean="0">
                                  <a:latin typeface="Cambria Math" panose="02040503050406030204" pitchFamily="18" charset="0"/>
                                </a:rPr>
                                <m:t>𝑀𝑀𝐼</m:t>
                              </m:r>
                            </m:sub>
                          </m:sSub>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𝑢</m:t>
                                  </m:r>
                                </m:sub>
                              </m:sSub>
                            </m:e>
                            <m:e>
                              <m:sSubSup>
                                <m:sSubSupPr>
                                  <m:ctrlPr>
                                    <a:rPr lang="en-US" altLang="zh-CN" sz="1600" b="0" i="1" smtClean="0">
                                      <a:latin typeface="Cambria Math" panose="02040503050406030204" pitchFamily="18" charset="0"/>
                                    </a:rPr>
                                  </m:ctrlPr>
                                </m:sSubSup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𝑢</m:t>
                                  </m:r>
                                  <m:r>
                                    <a:rPr lang="en-US" altLang="zh-CN" sz="1600" i="1">
                                      <a:latin typeface="Cambria Math" panose="02040503050406030204" pitchFamily="18" charset="0"/>
                                    </a:rPr>
                                    <m:t>-</m:t>
                                  </m:r>
                                  <m:r>
                                    <a:rPr lang="en-US" altLang="zh-CN" sz="1600" i="1" smtClean="0">
                                      <a:latin typeface="Cambria Math" panose="02040503050406030204" pitchFamily="18" charset="0"/>
                                    </a:rPr>
                                    <m:t>1</m:t>
                                  </m:r>
                                </m:sup>
                              </m:sSubSup>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𝑂</m:t>
                              </m:r>
                            </m:e>
                          </m:d>
                        </m:e>
                      </m:func>
                      <m:r>
                        <a:rPr lang="en-US" altLang="zh-CN" sz="1600" b="0" i="1" smtClean="0">
                          <a:latin typeface="Cambria Math" panose="02040503050406030204" pitchFamily="18" charset="0"/>
                        </a:rPr>
                        <m:t>=</m:t>
                      </m:r>
                      <m:func>
                        <m:funcPr>
                          <m:ctrlPr>
                            <a:rPr lang="en-US" altLang="zh-CN" sz="1600" b="0" i="1" smtClean="0">
                              <a:solidFill>
                                <a:schemeClr val="tx1"/>
                              </a:solidFill>
                              <a:latin typeface="Cambria Math" panose="02040503050406030204" pitchFamily="18" charset="0"/>
                            </a:rPr>
                          </m:ctrlPr>
                        </m:funcPr>
                        <m:fName>
                          <m:r>
                            <m:rPr>
                              <m:sty m:val="p"/>
                            </m:rPr>
                            <a:rPr lang="en-US" altLang="zh-CN" sz="1600" b="0" i="0" smtClean="0">
                              <a:solidFill>
                                <a:schemeClr val="tx1"/>
                              </a:solidFill>
                              <a:latin typeface="Cambria Math" panose="02040503050406030204" pitchFamily="18" charset="0"/>
                            </a:rPr>
                            <m:t>log</m:t>
                          </m:r>
                        </m:fName>
                        <m:e>
                          <m:nary>
                            <m:naryPr>
                              <m:chr m:val="∑"/>
                              <m:limLoc m:val="subSup"/>
                              <m:ctrlPr>
                                <a:rPr lang="en-US" altLang="zh-CN" sz="1600" b="0" i="1" smtClean="0">
                                  <a:solidFill>
                                    <a:schemeClr val="tx1"/>
                                  </a:solidFill>
                                  <a:latin typeface="Cambria Math" panose="02040503050406030204" pitchFamily="18" charset="0"/>
                                </a:rPr>
                              </m:ctrlPr>
                            </m:naryPr>
                            <m:sub>
                              <m:r>
                                <m:rPr>
                                  <m:brk m:alnAt="25"/>
                                </m:rPr>
                                <a:rPr lang="en-US" altLang="zh-CN" sz="1600" b="0" i="1" smtClean="0">
                                  <a:solidFill>
                                    <a:schemeClr val="tx1"/>
                                  </a:solidFill>
                                  <a:latin typeface="Cambria Math" panose="02040503050406030204" pitchFamily="18" charset="0"/>
                                </a:rPr>
                                <m:t>𝑡</m:t>
                              </m:r>
                              <m:r>
                                <a:rPr lang="en-US" altLang="zh-CN" sz="1600" b="0" i="1" smtClean="0">
                                  <a:solidFill>
                                    <a:schemeClr val="tx1"/>
                                  </a:solidFill>
                                  <a:latin typeface="Cambria Math" panose="02040503050406030204" pitchFamily="18" charset="0"/>
                                </a:rPr>
                                <m:t>=1</m:t>
                              </m:r>
                            </m:sub>
                            <m:sup>
                              <m:r>
                                <a:rPr lang="en-US" altLang="zh-CN" sz="1600" b="0" i="1" smtClean="0">
                                  <a:solidFill>
                                    <a:schemeClr val="tx1"/>
                                  </a:solidFill>
                                  <a:latin typeface="Cambria Math" panose="02040503050406030204" pitchFamily="18" charset="0"/>
                                </a:rPr>
                                <m:t>𝑇</m:t>
                              </m:r>
                            </m:sup>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𝑃</m:t>
                                  </m:r>
                                </m:e>
                                <m:sub>
                                  <m:r>
                                    <a:rPr lang="en-US" altLang="zh-CN" sz="1600" i="1">
                                      <a:latin typeface="Cambria Math" panose="02040503050406030204" pitchFamily="18" charset="0"/>
                                    </a:rPr>
                                    <m:t>𝑀𝑀𝐼</m:t>
                                  </m:r>
                                </m:sub>
                              </m:sSub>
                              <m:r>
                                <a:rPr lang="en-US" altLang="zh-CN" sz="1600" i="1">
                                  <a:latin typeface="Cambria Math" panose="02040503050406030204" pitchFamily="18" charset="0"/>
                                </a:rPr>
                                <m:t>(</m:t>
                              </m:r>
                              <m:sSubSup>
                                <m:sSubSupPr>
                                  <m:ctrlPr>
                                    <a:rPr lang="en-US" altLang="zh-CN" sz="1600" i="1">
                                      <a:latin typeface="Cambria Math" panose="02040503050406030204" pitchFamily="18" charset="0"/>
                                    </a:rPr>
                                  </m:ctrlPr>
                                </m:sSubSupPr>
                                <m:e>
                                  <m:r>
                                    <a:rPr lang="en-US" altLang="zh-CN" sz="1600" i="1">
                                      <a:latin typeface="Cambria Math" panose="02040503050406030204" pitchFamily="18" charset="0"/>
                                    </a:rPr>
                                    <m:t>𝑊</m:t>
                                  </m:r>
                                </m:e>
                                <m:sub>
                                  <m:r>
                                    <a:rPr lang="en-US" altLang="zh-CN" sz="1600" i="1">
                                      <a:latin typeface="Cambria Math" panose="02040503050406030204" pitchFamily="18" charset="0"/>
                                    </a:rPr>
                                    <m:t>1</m:t>
                                  </m:r>
                                </m:sub>
                                <m:sup>
                                  <m:r>
                                    <a:rPr lang="en-US" altLang="zh-CN" sz="1600" i="1">
                                      <a:latin typeface="Cambria Math" panose="02040503050406030204" pitchFamily="18" charset="0"/>
                                    </a:rPr>
                                    <m:t>𝑢</m:t>
                                  </m:r>
                                </m:sup>
                              </m:sSubSup>
                              <m:r>
                                <a:rPr lang="en-US" altLang="zh-CN" sz="1600" i="1">
                                  <a:latin typeface="Cambria Math" panose="02040503050406030204" pitchFamily="18" charset="0"/>
                                </a:rPr>
                                <m:t>|</m:t>
                              </m:r>
                              <m:sSubSup>
                                <m:sSubSupPr>
                                  <m:ctrlPr>
                                    <a:rPr lang="en-US" altLang="zh-CN" sz="1600" i="1">
                                      <a:latin typeface="Cambria Math" panose="02040503050406030204" pitchFamily="18" charset="0"/>
                                    </a:rPr>
                                  </m:ctrlPr>
                                </m:sSubSupPr>
                                <m:e>
                                  <m:r>
                                    <a:rPr lang="en-US" altLang="zh-CN" sz="1600" i="1">
                                      <a:latin typeface="Cambria Math" panose="02040503050406030204" pitchFamily="18" charset="0"/>
                                    </a:rPr>
                                    <m:t>𝑂</m:t>
                                  </m:r>
                                </m:e>
                                <m:sub>
                                  <m:r>
                                    <a:rPr lang="en-US" altLang="zh-CN" sz="1600" i="1">
                                      <a:latin typeface="Cambria Math" panose="02040503050406030204" pitchFamily="18" charset="0"/>
                                    </a:rPr>
                                    <m:t>1</m:t>
                                  </m:r>
                                </m:sub>
                                <m:sup>
                                  <m:r>
                                    <a:rPr lang="en-US" altLang="zh-CN" sz="1600" i="1">
                                      <a:latin typeface="Cambria Math" panose="02040503050406030204" pitchFamily="18" charset="0"/>
                                    </a:rPr>
                                    <m:t>𝑡</m:t>
                                  </m:r>
                                </m:sup>
                              </m:sSubSup>
                              <m:r>
                                <a:rPr lang="en-US" altLang="zh-CN" sz="1600" b="0" i="1" smtClean="0">
                                  <a:latin typeface="Cambria Math" panose="02040503050406030204" pitchFamily="18" charset="0"/>
                                </a:rPr>
                                <m:t>)</m:t>
                              </m:r>
                            </m:e>
                          </m:nary>
                        </m:e>
                      </m:func>
                    </m:oMath>
                  </m:oMathPara>
                </a14:m>
                <a:endParaRPr lang="zh-CN" altLang="en-US" sz="1600" dirty="0">
                  <a:latin typeface="Bell MT" panose="02020503060305020303" pitchFamily="18" charset="0"/>
                </a:endParaRPr>
              </a:p>
            </p:txBody>
          </p:sp>
        </mc:Choice>
        <mc:Fallback>
          <p:sp>
            <p:nvSpPr>
              <p:cNvPr id="15" name="文本框 14">
                <a:extLst>
                  <a:ext uri="{FF2B5EF4-FFF2-40B4-BE49-F238E27FC236}">
                    <a16:creationId xmlns:a16="http://schemas.microsoft.com/office/drawing/2014/main" id="{E721E942-1DD7-F6AF-7353-423986144213}"/>
                  </a:ext>
                </a:extLst>
              </p:cNvPr>
              <p:cNvSpPr txBox="1">
                <a:spLocks noRot="1" noChangeAspect="1" noMove="1" noResize="1" noEditPoints="1" noAdjustHandles="1" noChangeArrowheads="1" noChangeShapeType="1" noTextEdit="1"/>
              </p:cNvSpPr>
              <p:nvPr/>
            </p:nvSpPr>
            <p:spPr>
              <a:xfrm>
                <a:off x="1017528" y="2593742"/>
                <a:ext cx="5270959" cy="932100"/>
              </a:xfrm>
              <a:prstGeom prst="roundRect">
                <a:avLst/>
              </a:prstGeom>
              <a:blipFill>
                <a:blip r:embed="rId4"/>
                <a:stretch>
                  <a:fillRect/>
                </a:stretch>
              </a:blipFill>
              <a:ln w="25400">
                <a:solidFill>
                  <a:schemeClr val="tx1"/>
                </a:solidFill>
                <a:extLst>
                  <a:ext uri="{C807C97D-BFC1-408E-A445-0C87EB9F89A2}">
                    <ask:lineSketchStyleProps xmlns:ask="http://schemas.microsoft.com/office/drawing/2018/sketchyshapes" sd="1122676623">
                      <a:custGeom>
                        <a:avLst/>
                        <a:gdLst>
                          <a:gd name="connsiteX0" fmla="*/ 0 w 5270959"/>
                          <a:gd name="connsiteY0" fmla="*/ 155353 h 932100"/>
                          <a:gd name="connsiteX1" fmla="*/ 155353 w 5270959"/>
                          <a:gd name="connsiteY1" fmla="*/ 0 h 932100"/>
                          <a:gd name="connsiteX2" fmla="*/ 706492 w 5270959"/>
                          <a:gd name="connsiteY2" fmla="*/ 0 h 932100"/>
                          <a:gd name="connsiteX3" fmla="*/ 1208029 w 5270959"/>
                          <a:gd name="connsiteY3" fmla="*/ 0 h 932100"/>
                          <a:gd name="connsiteX4" fmla="*/ 1808771 w 5270959"/>
                          <a:gd name="connsiteY4" fmla="*/ 0 h 932100"/>
                          <a:gd name="connsiteX5" fmla="*/ 2260705 w 5270959"/>
                          <a:gd name="connsiteY5" fmla="*/ 0 h 932100"/>
                          <a:gd name="connsiteX6" fmla="*/ 2811844 w 5270959"/>
                          <a:gd name="connsiteY6" fmla="*/ 0 h 932100"/>
                          <a:gd name="connsiteX7" fmla="*/ 3263778 w 5270959"/>
                          <a:gd name="connsiteY7" fmla="*/ 0 h 932100"/>
                          <a:gd name="connsiteX8" fmla="*/ 3864520 w 5270959"/>
                          <a:gd name="connsiteY8" fmla="*/ 0 h 932100"/>
                          <a:gd name="connsiteX9" fmla="*/ 4514864 w 5270959"/>
                          <a:gd name="connsiteY9" fmla="*/ 0 h 932100"/>
                          <a:gd name="connsiteX10" fmla="*/ 5115606 w 5270959"/>
                          <a:gd name="connsiteY10" fmla="*/ 0 h 932100"/>
                          <a:gd name="connsiteX11" fmla="*/ 5270959 w 5270959"/>
                          <a:gd name="connsiteY11" fmla="*/ 155353 h 932100"/>
                          <a:gd name="connsiteX12" fmla="*/ 5270959 w 5270959"/>
                          <a:gd name="connsiteY12" fmla="*/ 478478 h 932100"/>
                          <a:gd name="connsiteX13" fmla="*/ 5270959 w 5270959"/>
                          <a:gd name="connsiteY13" fmla="*/ 776747 h 932100"/>
                          <a:gd name="connsiteX14" fmla="*/ 5115606 w 5270959"/>
                          <a:gd name="connsiteY14" fmla="*/ 932100 h 932100"/>
                          <a:gd name="connsiteX15" fmla="*/ 4465262 w 5270959"/>
                          <a:gd name="connsiteY15" fmla="*/ 932100 h 932100"/>
                          <a:gd name="connsiteX16" fmla="*/ 3963725 w 5270959"/>
                          <a:gd name="connsiteY16" fmla="*/ 932100 h 932100"/>
                          <a:gd name="connsiteX17" fmla="*/ 3511791 w 5270959"/>
                          <a:gd name="connsiteY17" fmla="*/ 932100 h 932100"/>
                          <a:gd name="connsiteX18" fmla="*/ 2861447 w 5270959"/>
                          <a:gd name="connsiteY18" fmla="*/ 932100 h 932100"/>
                          <a:gd name="connsiteX19" fmla="*/ 2409512 w 5270959"/>
                          <a:gd name="connsiteY19" fmla="*/ 932100 h 932100"/>
                          <a:gd name="connsiteX20" fmla="*/ 2007181 w 5270959"/>
                          <a:gd name="connsiteY20" fmla="*/ 932100 h 932100"/>
                          <a:gd name="connsiteX21" fmla="*/ 1356837 w 5270959"/>
                          <a:gd name="connsiteY21" fmla="*/ 932100 h 932100"/>
                          <a:gd name="connsiteX22" fmla="*/ 904902 w 5270959"/>
                          <a:gd name="connsiteY22" fmla="*/ 932100 h 932100"/>
                          <a:gd name="connsiteX23" fmla="*/ 155353 w 5270959"/>
                          <a:gd name="connsiteY23" fmla="*/ 932100 h 932100"/>
                          <a:gd name="connsiteX24" fmla="*/ 0 w 5270959"/>
                          <a:gd name="connsiteY24" fmla="*/ 776747 h 932100"/>
                          <a:gd name="connsiteX25" fmla="*/ 0 w 5270959"/>
                          <a:gd name="connsiteY25" fmla="*/ 472264 h 932100"/>
                          <a:gd name="connsiteX26" fmla="*/ 0 w 5270959"/>
                          <a:gd name="connsiteY26" fmla="*/ 155353 h 93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270959" h="932100" extrusionOk="0">
                            <a:moveTo>
                              <a:pt x="0" y="155353"/>
                            </a:moveTo>
                            <a:cubicBezTo>
                              <a:pt x="11642" y="83637"/>
                              <a:pt x="71566" y="20692"/>
                              <a:pt x="155353" y="0"/>
                            </a:cubicBezTo>
                            <a:cubicBezTo>
                              <a:pt x="299763" y="-52632"/>
                              <a:pt x="585202" y="602"/>
                              <a:pt x="706492" y="0"/>
                            </a:cubicBezTo>
                            <a:cubicBezTo>
                              <a:pt x="827782" y="-602"/>
                              <a:pt x="1084988" y="33766"/>
                              <a:pt x="1208029" y="0"/>
                            </a:cubicBezTo>
                            <a:cubicBezTo>
                              <a:pt x="1331070" y="-33766"/>
                              <a:pt x="1559791" y="27116"/>
                              <a:pt x="1808771" y="0"/>
                            </a:cubicBezTo>
                            <a:cubicBezTo>
                              <a:pt x="2057751" y="-27116"/>
                              <a:pt x="2109597" y="10457"/>
                              <a:pt x="2260705" y="0"/>
                            </a:cubicBezTo>
                            <a:cubicBezTo>
                              <a:pt x="2411813" y="-10457"/>
                              <a:pt x="2674132" y="827"/>
                              <a:pt x="2811844" y="0"/>
                            </a:cubicBezTo>
                            <a:cubicBezTo>
                              <a:pt x="2949556" y="-827"/>
                              <a:pt x="3137350" y="12397"/>
                              <a:pt x="3263778" y="0"/>
                            </a:cubicBezTo>
                            <a:cubicBezTo>
                              <a:pt x="3390206" y="-12397"/>
                              <a:pt x="3743025" y="60487"/>
                              <a:pt x="3864520" y="0"/>
                            </a:cubicBezTo>
                            <a:cubicBezTo>
                              <a:pt x="3986015" y="-60487"/>
                              <a:pt x="4273304" y="41198"/>
                              <a:pt x="4514864" y="0"/>
                            </a:cubicBezTo>
                            <a:cubicBezTo>
                              <a:pt x="4756424" y="-41198"/>
                              <a:pt x="4966816" y="22202"/>
                              <a:pt x="5115606" y="0"/>
                            </a:cubicBezTo>
                            <a:cubicBezTo>
                              <a:pt x="5191629" y="11274"/>
                              <a:pt x="5288420" y="53515"/>
                              <a:pt x="5270959" y="155353"/>
                            </a:cubicBezTo>
                            <a:cubicBezTo>
                              <a:pt x="5278379" y="265579"/>
                              <a:pt x="5251253" y="392068"/>
                              <a:pt x="5270959" y="478478"/>
                            </a:cubicBezTo>
                            <a:cubicBezTo>
                              <a:pt x="5290665" y="564888"/>
                              <a:pt x="5246350" y="694227"/>
                              <a:pt x="5270959" y="776747"/>
                            </a:cubicBezTo>
                            <a:cubicBezTo>
                              <a:pt x="5289365" y="861192"/>
                              <a:pt x="5214022" y="944241"/>
                              <a:pt x="5115606" y="932100"/>
                            </a:cubicBezTo>
                            <a:cubicBezTo>
                              <a:pt x="4962437" y="983525"/>
                              <a:pt x="4705632" y="863093"/>
                              <a:pt x="4465262" y="932100"/>
                            </a:cubicBezTo>
                            <a:cubicBezTo>
                              <a:pt x="4224892" y="1001107"/>
                              <a:pt x="4195651" y="911432"/>
                              <a:pt x="3963725" y="932100"/>
                            </a:cubicBezTo>
                            <a:cubicBezTo>
                              <a:pt x="3731799" y="952768"/>
                              <a:pt x="3696452" y="887439"/>
                              <a:pt x="3511791" y="932100"/>
                            </a:cubicBezTo>
                            <a:cubicBezTo>
                              <a:pt x="3327130" y="976761"/>
                              <a:pt x="3046392" y="873708"/>
                              <a:pt x="2861447" y="932100"/>
                            </a:cubicBezTo>
                            <a:cubicBezTo>
                              <a:pt x="2676502" y="990492"/>
                              <a:pt x="2548384" y="892516"/>
                              <a:pt x="2409512" y="932100"/>
                            </a:cubicBezTo>
                            <a:cubicBezTo>
                              <a:pt x="2270641" y="971684"/>
                              <a:pt x="2153041" y="901845"/>
                              <a:pt x="2007181" y="932100"/>
                            </a:cubicBezTo>
                            <a:cubicBezTo>
                              <a:pt x="1861321" y="962355"/>
                              <a:pt x="1586582" y="896123"/>
                              <a:pt x="1356837" y="932100"/>
                            </a:cubicBezTo>
                            <a:cubicBezTo>
                              <a:pt x="1127092" y="968077"/>
                              <a:pt x="1121452" y="919227"/>
                              <a:pt x="904902" y="932100"/>
                            </a:cubicBezTo>
                            <a:cubicBezTo>
                              <a:pt x="688352" y="944973"/>
                              <a:pt x="372730" y="882020"/>
                              <a:pt x="155353" y="932100"/>
                            </a:cubicBezTo>
                            <a:cubicBezTo>
                              <a:pt x="78254" y="942900"/>
                              <a:pt x="-12214" y="867136"/>
                              <a:pt x="0" y="776747"/>
                            </a:cubicBezTo>
                            <a:cubicBezTo>
                              <a:pt x="-16344" y="687715"/>
                              <a:pt x="11905" y="585195"/>
                              <a:pt x="0" y="472264"/>
                            </a:cubicBezTo>
                            <a:cubicBezTo>
                              <a:pt x="-11905" y="359333"/>
                              <a:pt x="27633" y="277947"/>
                              <a:pt x="0" y="155353"/>
                            </a:cubicBezTo>
                            <a:close/>
                          </a:path>
                        </a:pathLst>
                      </a:custGeom>
                      <ask:type>
                        <ask:lineSketchScribble/>
                      </ask:type>
                    </ask:lineSketchStyleProps>
                  </a:ext>
                </a:extLst>
              </a:ln>
            </p:spPr>
            <p:txBody>
              <a:bodyPr/>
              <a:lstStyle/>
              <a:p>
                <a:r>
                  <a:rPr lang="zh-CN" altLang="en-US">
                    <a:noFill/>
                  </a:rPr>
                  <a:t> </a:t>
                </a:r>
              </a:p>
            </p:txBody>
          </p:sp>
        </mc:Fallback>
      </mc:AlternateContent>
      <p:pic>
        <p:nvPicPr>
          <p:cNvPr id="18" name="图片 17">
            <a:extLst>
              <a:ext uri="{FF2B5EF4-FFF2-40B4-BE49-F238E27FC236}">
                <a16:creationId xmlns:a16="http://schemas.microsoft.com/office/drawing/2014/main" id="{AC14E689-C5F0-23F2-90FD-A9618909C162}"/>
              </a:ext>
            </a:extLst>
          </p:cNvPr>
          <p:cNvPicPr>
            <a:picLocks noChangeAspect="1"/>
          </p:cNvPicPr>
          <p:nvPr/>
        </p:nvPicPr>
        <p:blipFill>
          <a:blip r:embed="rId5"/>
          <a:stretch>
            <a:fillRect/>
          </a:stretch>
        </p:blipFill>
        <p:spPr>
          <a:xfrm>
            <a:off x="7519827" y="1207996"/>
            <a:ext cx="3857944" cy="4956873"/>
          </a:xfrm>
          <a:prstGeom prst="rect">
            <a:avLst/>
          </a:prstGeom>
        </p:spPr>
      </p:pic>
      <p:sp>
        <p:nvSpPr>
          <p:cNvPr id="10" name="矩形: 圆角 9">
            <a:extLst>
              <a:ext uri="{FF2B5EF4-FFF2-40B4-BE49-F238E27FC236}">
                <a16:creationId xmlns:a16="http://schemas.microsoft.com/office/drawing/2014/main" id="{4023EA47-FDF0-716A-C6EF-50F2A08A86CD}"/>
              </a:ext>
            </a:extLst>
          </p:cNvPr>
          <p:cNvSpPr/>
          <p:nvPr/>
        </p:nvSpPr>
        <p:spPr>
          <a:xfrm>
            <a:off x="7628020" y="3976177"/>
            <a:ext cx="3749751" cy="13862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E8F7546C-1CEF-C73C-5827-18922CD841FB}"/>
              </a:ext>
            </a:extLst>
          </p:cNvPr>
          <p:cNvSpPr/>
          <p:nvPr/>
        </p:nvSpPr>
        <p:spPr>
          <a:xfrm>
            <a:off x="3653007" y="2899022"/>
            <a:ext cx="2253916" cy="6268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364DC542-DFAF-7FF5-23C3-8C3CD5248FDA}"/>
              </a:ext>
            </a:extLst>
          </p:cNvPr>
          <p:cNvSpPr txBox="1"/>
          <p:nvPr/>
        </p:nvSpPr>
        <p:spPr>
          <a:xfrm>
            <a:off x="3892702" y="3646456"/>
            <a:ext cx="1774525" cy="369332"/>
          </a:xfrm>
          <a:prstGeom prst="rect">
            <a:avLst/>
          </a:prstGeom>
          <a:noFill/>
        </p:spPr>
        <p:txBody>
          <a:bodyPr wrap="none" rtlCol="0">
            <a:spAutoFit/>
          </a:bodyPr>
          <a:lstStyle/>
          <a:p>
            <a:r>
              <a:rPr lang="en-US" altLang="zh-CN" dirty="0">
                <a:solidFill>
                  <a:srgbClr val="FF0000"/>
                </a:solidFill>
              </a:rPr>
              <a:t>Time consuming </a:t>
            </a:r>
            <a:endParaRPr lang="zh-CN" altLang="en-US" dirty="0">
              <a:solidFill>
                <a:srgbClr val="FF0000"/>
              </a:solidFill>
            </a:endParaRPr>
          </a:p>
        </p:txBody>
      </p:sp>
    </p:spTree>
    <p:extLst>
      <p:ext uri="{BB962C8B-B14F-4D97-AF65-F5344CB8AC3E}">
        <p14:creationId xmlns:p14="http://schemas.microsoft.com/office/powerpoint/2010/main" val="3920181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431008-52D9-40F3-B418-273CEC3D0CFE}"/>
              </a:ext>
            </a:extLst>
          </p:cNvPr>
          <p:cNvSpPr>
            <a:spLocks noGrp="1"/>
          </p:cNvSpPr>
          <p:nvPr>
            <p:ph type="title"/>
          </p:nvPr>
        </p:nvSpPr>
        <p:spPr/>
        <p:txBody>
          <a:bodyPr>
            <a:normAutofit/>
          </a:bodyPr>
          <a:lstStyle/>
          <a:p>
            <a:r>
              <a:rPr lang="zh-CN" altLang="en-US" sz="2800" dirty="0"/>
              <a:t>基于</a:t>
            </a:r>
            <a:r>
              <a:rPr lang="en-US" altLang="zh-CN" sz="2800" dirty="0"/>
              <a:t>LF-MMI</a:t>
            </a:r>
            <a:r>
              <a:rPr lang="zh-CN" altLang="en-US" sz="2800" dirty="0"/>
              <a:t>的端到端语音识别</a:t>
            </a:r>
            <a:endParaRPr lang="en-US" altLang="zh-CN" sz="2800" dirty="0"/>
          </a:p>
        </p:txBody>
      </p:sp>
      <p:sp>
        <p:nvSpPr>
          <p:cNvPr id="4" name="日期占位符 3">
            <a:extLst>
              <a:ext uri="{FF2B5EF4-FFF2-40B4-BE49-F238E27FC236}">
                <a16:creationId xmlns:a16="http://schemas.microsoft.com/office/drawing/2014/main" id="{034C4FE4-0F03-4E07-A461-EABAA4901BB4}"/>
              </a:ext>
            </a:extLst>
          </p:cNvPr>
          <p:cNvSpPr>
            <a:spLocks noGrp="1"/>
          </p:cNvSpPr>
          <p:nvPr>
            <p:ph type="dt" sz="half" idx="10"/>
          </p:nvPr>
        </p:nvSpPr>
        <p:spPr/>
        <p:txBody>
          <a:bodyPr/>
          <a:lstStyle/>
          <a:p>
            <a:fld id="{5AE5EFF1-4930-4CA3-B25C-34F598C46406}" type="datetime1">
              <a:rPr lang="en-US" smtClean="0"/>
              <a:t>5/28/2022</a:t>
            </a:fld>
            <a:endParaRPr lang="en-US" dirty="0"/>
          </a:p>
        </p:txBody>
      </p:sp>
      <p:sp>
        <p:nvSpPr>
          <p:cNvPr id="5" name="页脚占位符 4">
            <a:extLst>
              <a:ext uri="{FF2B5EF4-FFF2-40B4-BE49-F238E27FC236}">
                <a16:creationId xmlns:a16="http://schemas.microsoft.com/office/drawing/2014/main" id="{7D6BB50D-0126-4418-9D79-4E63AA39A3EC}"/>
              </a:ext>
            </a:extLst>
          </p:cNvPr>
          <p:cNvSpPr>
            <a:spLocks noGrp="1"/>
          </p:cNvSpPr>
          <p:nvPr>
            <p:ph type="ftr" sz="quarter" idx="11"/>
          </p:nvPr>
        </p:nvSpPr>
        <p:spPr/>
        <p:txBody>
          <a:bodyPr/>
          <a:lstStyle/>
          <a:p>
            <a:r>
              <a:rPr lang="en-US" altLang="zh-CN" dirty="0"/>
              <a:t>Part II: LF-MMI for E2E speech recognition</a:t>
            </a:r>
          </a:p>
        </p:txBody>
      </p:sp>
      <p:sp>
        <p:nvSpPr>
          <p:cNvPr id="6" name="灯片编号占位符 5">
            <a:extLst>
              <a:ext uri="{FF2B5EF4-FFF2-40B4-BE49-F238E27FC236}">
                <a16:creationId xmlns:a16="http://schemas.microsoft.com/office/drawing/2014/main" id="{1A084E97-AFFA-44D4-B7AC-BC8579BC8293}"/>
              </a:ext>
            </a:extLst>
          </p:cNvPr>
          <p:cNvSpPr>
            <a:spLocks noGrp="1"/>
          </p:cNvSpPr>
          <p:nvPr>
            <p:ph type="sldNum" sz="quarter" idx="12"/>
          </p:nvPr>
        </p:nvSpPr>
        <p:spPr/>
        <p:txBody>
          <a:bodyPr/>
          <a:lstStyle/>
          <a:p>
            <a:fld id="{B7CBE8AE-9389-4E4D-966C-8642C3CA71EB}" type="slidenum">
              <a:rPr lang="en-US" smtClean="0"/>
              <a:t>9</a:t>
            </a:fld>
            <a:endParaRPr lang="en-US"/>
          </a:p>
        </p:txBody>
      </p:sp>
      <p:sp>
        <p:nvSpPr>
          <p:cNvPr id="43" name="内容占位符 2">
            <a:extLst>
              <a:ext uri="{FF2B5EF4-FFF2-40B4-BE49-F238E27FC236}">
                <a16:creationId xmlns:a16="http://schemas.microsoft.com/office/drawing/2014/main" id="{46A070DB-0504-4CE9-9957-B4E7581EC5DB}"/>
              </a:ext>
            </a:extLst>
          </p:cNvPr>
          <p:cNvSpPr txBox="1">
            <a:spLocks/>
          </p:cNvSpPr>
          <p:nvPr/>
        </p:nvSpPr>
        <p:spPr>
          <a:xfrm>
            <a:off x="272890" y="760322"/>
            <a:ext cx="10978001" cy="54968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Clr>
                <a:srgbClr val="C00000"/>
              </a:buClr>
              <a:buSzPct val="120000"/>
              <a:buFont typeface="Wingdings" panose="05000000000000000000" pitchFamily="2" charset="2"/>
              <a:buChar char="§"/>
              <a:defRPr sz="2800" kern="1200">
                <a:solidFill>
                  <a:schemeClr val="tx1"/>
                </a:solidFill>
                <a:latin typeface="Bell MT" panose="02020503060305020303" pitchFamily="18" charset="0"/>
                <a:ea typeface="+mn-ea"/>
                <a:cs typeface="+mn-cs"/>
              </a:defRPr>
            </a:lvl1pPr>
            <a:lvl2pPr marL="685800" indent="-228600" algn="just" defTabSz="914400" rtl="0" eaLnBrk="1" latinLnBrk="0" hangingPunct="1">
              <a:lnSpc>
                <a:spcPct val="70000"/>
              </a:lnSpc>
              <a:spcBef>
                <a:spcPts val="600"/>
              </a:spcBef>
              <a:buClr>
                <a:srgbClr val="C00000"/>
              </a:buClr>
              <a:buSzPct val="120000"/>
              <a:buFont typeface="Wingdings" panose="05000000000000000000" pitchFamily="2" charset="2"/>
              <a:buChar char="§"/>
              <a:defRPr sz="2400" kern="1200">
                <a:solidFill>
                  <a:schemeClr val="tx1"/>
                </a:solidFill>
                <a:latin typeface="Bell MT" panose="02020503060305020303" pitchFamily="18" charset="0"/>
                <a:ea typeface="+mn-ea"/>
                <a:cs typeface="+mn-cs"/>
              </a:defRPr>
            </a:lvl2pPr>
            <a:lvl3pPr marL="11430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2000" kern="1200">
                <a:solidFill>
                  <a:schemeClr val="tx1"/>
                </a:solidFill>
                <a:latin typeface="Bell MT" panose="02020503060305020303" pitchFamily="18" charset="0"/>
                <a:ea typeface="+mn-ea"/>
                <a:cs typeface="+mn-cs"/>
              </a:defRPr>
            </a:lvl3pPr>
            <a:lvl4pPr marL="16002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4pPr>
            <a:lvl5pPr marL="20574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dirty="0"/>
              <a:t>将 </a:t>
            </a:r>
            <a:r>
              <a:rPr lang="en-US" altLang="zh-CN" dirty="0"/>
              <a:t>MMI </a:t>
            </a:r>
            <a:r>
              <a:rPr lang="zh-CN" altLang="en-US" dirty="0"/>
              <a:t>准则引入解码 （</a:t>
            </a:r>
            <a:r>
              <a:rPr lang="en-US" altLang="zh-CN" dirty="0"/>
              <a:t>On the fly</a:t>
            </a:r>
            <a:r>
              <a:rPr lang="zh-CN" altLang="en-US" dirty="0"/>
              <a:t>）</a:t>
            </a:r>
            <a:endParaRPr lang="en-US" altLang="zh-CN" dirty="0"/>
          </a:p>
        </p:txBody>
      </p:sp>
      <mc:AlternateContent xmlns:mc="http://schemas.openxmlformats.org/markup-compatibility/2006" xmlns:a14="http://schemas.microsoft.com/office/drawing/2010/main">
        <mc:Choice Requires="a14">
          <p:sp>
            <p:nvSpPr>
              <p:cNvPr id="14" name="内容占位符 2">
                <a:extLst>
                  <a:ext uri="{FF2B5EF4-FFF2-40B4-BE49-F238E27FC236}">
                    <a16:creationId xmlns:a16="http://schemas.microsoft.com/office/drawing/2014/main" id="{93F7CE9A-B892-07EB-2E7F-A585225514B7}"/>
                  </a:ext>
                </a:extLst>
              </p:cNvPr>
              <p:cNvSpPr txBox="1">
                <a:spLocks/>
              </p:cNvSpPr>
              <p:nvPr/>
            </p:nvSpPr>
            <p:spPr>
              <a:xfrm>
                <a:off x="683906" y="1336766"/>
                <a:ext cx="8917021" cy="5972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C00000"/>
                  </a:buClr>
                  <a:buSzPct val="120000"/>
                  <a:buFont typeface="Wingdings" panose="05000000000000000000" pitchFamily="2" charset="2"/>
                  <a:buChar char="§"/>
                  <a:defRPr sz="2800" kern="1200">
                    <a:solidFill>
                      <a:schemeClr val="tx1"/>
                    </a:solidFill>
                    <a:latin typeface="Bell MT" panose="02020503060305020303" pitchFamily="18" charset="0"/>
                    <a:ea typeface="+mn-ea"/>
                    <a:cs typeface="+mn-cs"/>
                  </a:defRPr>
                </a:lvl1pPr>
                <a:lvl2pPr marL="685800" indent="-228600" algn="just" defTabSz="914400" rtl="0" eaLnBrk="1" latinLnBrk="0" hangingPunct="1">
                  <a:lnSpc>
                    <a:spcPct val="70000"/>
                  </a:lnSpc>
                  <a:spcBef>
                    <a:spcPts val="600"/>
                  </a:spcBef>
                  <a:buClr>
                    <a:srgbClr val="C00000"/>
                  </a:buClr>
                  <a:buSzPct val="120000"/>
                  <a:buFont typeface="Wingdings" panose="05000000000000000000" pitchFamily="2" charset="2"/>
                  <a:buChar char="§"/>
                  <a:defRPr sz="2400" kern="1200">
                    <a:solidFill>
                      <a:schemeClr val="tx1"/>
                    </a:solidFill>
                    <a:latin typeface="Bell MT" panose="02020503060305020303" pitchFamily="18" charset="0"/>
                    <a:ea typeface="+mn-ea"/>
                    <a:cs typeface="+mn-cs"/>
                  </a:defRPr>
                </a:lvl2pPr>
                <a:lvl3pPr marL="11430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2000" kern="1200">
                    <a:solidFill>
                      <a:schemeClr val="tx1"/>
                    </a:solidFill>
                    <a:latin typeface="Bell MT" panose="02020503060305020303" pitchFamily="18" charset="0"/>
                    <a:ea typeface="+mn-ea"/>
                    <a:cs typeface="+mn-cs"/>
                  </a:defRPr>
                </a:lvl3pPr>
                <a:lvl4pPr marL="16002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4pPr>
                <a:lvl5pPr marL="2057400" indent="-228600" algn="l" defTabSz="914400" rtl="0" eaLnBrk="1" latinLnBrk="0" hangingPunct="1">
                  <a:lnSpc>
                    <a:spcPct val="90000"/>
                  </a:lnSpc>
                  <a:spcBef>
                    <a:spcPts val="500"/>
                  </a:spcBef>
                  <a:buClr>
                    <a:srgbClr val="C00000"/>
                  </a:buClr>
                  <a:buSzPct val="120000"/>
                  <a:buFont typeface="Wingdings" panose="05000000000000000000" pitchFamily="2" charset="2"/>
                  <a:buChar char="§"/>
                  <a:defRPr sz="1800" kern="1200">
                    <a:solidFill>
                      <a:schemeClr val="tx1"/>
                    </a:solidFill>
                    <a:latin typeface="Bell MT" panose="020205030603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 </a:t>
                </a:r>
                <a14:m>
                  <m:oMath xmlns:m="http://schemas.openxmlformats.org/officeDocument/2006/math">
                    <m:func>
                      <m:funcPr>
                        <m:ctrlPr>
                          <a:rPr lang="en-US" altLang="zh-CN" sz="2400" i="1">
                            <a:latin typeface="Cambria Math" panose="02040503050406030204" pitchFamily="18" charset="0"/>
                          </a:rPr>
                        </m:ctrlPr>
                      </m:funcPr>
                      <m:fName>
                        <m:sSub>
                          <m:sSubPr>
                            <m:ctrlPr>
                              <a:rPr lang="en-US" altLang="zh-CN" sz="2400" i="1">
                                <a:latin typeface="Cambria Math" panose="02040503050406030204" pitchFamily="18" charset="0"/>
                                <a:ea typeface="Cambria Math" panose="02040503050406030204" pitchFamily="18" charset="0"/>
                              </a:rPr>
                            </m:ctrlPr>
                          </m:sSubPr>
                          <m:e>
                            <m:r>
                              <a:rPr lang="en-US" altLang="zh-CN" sz="2400">
                                <a:latin typeface="Cambria Math" panose="02040503050406030204" pitchFamily="18" charset="0"/>
                                <a:ea typeface="Cambria Math" panose="02040503050406030204" pitchFamily="18" charset="0"/>
                              </a:rPr>
                              <m:t>𝒥</m:t>
                            </m:r>
                          </m:e>
                          <m:sub>
                            <m:r>
                              <a:rPr lang="en-US" altLang="zh-CN" sz="2400" i="1">
                                <a:latin typeface="Cambria Math" panose="02040503050406030204" pitchFamily="18" charset="0"/>
                                <a:ea typeface="Cambria Math" panose="02040503050406030204" pitchFamily="18" charset="0"/>
                              </a:rPr>
                              <m:t>𝑀𝑀𝐼</m:t>
                            </m:r>
                          </m:sub>
                        </m:sSub>
                      </m:fName>
                      <m:e>
                        <m:r>
                          <a:rPr lang="en-US" altLang="zh-CN" sz="2400" i="1" smtClean="0">
                            <a:latin typeface="Cambria Math" panose="02040503050406030204" pitchFamily="18" charset="0"/>
                            <a:ea typeface="Cambria Math" panose="02040503050406030204" pitchFamily="18" charset="0"/>
                          </a:rPr>
                          <m:t>=</m:t>
                        </m:r>
                        <m:func>
                          <m:funcPr>
                            <m:ctrlPr>
                              <a:rPr lang="en-US" altLang="zh-CN" sz="2400" b="0" i="1" smtClean="0">
                                <a:latin typeface="Cambria Math" panose="02040503050406030204" pitchFamily="18" charset="0"/>
                                <a:ea typeface="Cambria Math" panose="02040503050406030204" pitchFamily="18" charset="0"/>
                              </a:rPr>
                            </m:ctrlPr>
                          </m:funcPr>
                          <m:fName>
                            <m:r>
                              <m:rPr>
                                <m:sty m:val="p"/>
                              </m:rPr>
                              <a:rPr lang="en-US" altLang="zh-CN" sz="2400" b="0" i="0" smtClean="0">
                                <a:latin typeface="Cambria Math" panose="02040503050406030204" pitchFamily="18" charset="0"/>
                                <a:ea typeface="Cambria Math" panose="02040503050406030204" pitchFamily="18" charset="0"/>
                              </a:rPr>
                              <m:t>log</m:t>
                            </m:r>
                          </m:fName>
                          <m:e>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𝑃</m:t>
                                </m:r>
                              </m:e>
                              <m:sub>
                                <m:r>
                                  <a:rPr lang="en-US" altLang="zh-CN" sz="2400" b="0" i="1" smtClean="0">
                                    <a:latin typeface="Cambria Math" panose="02040503050406030204" pitchFamily="18" charset="0"/>
                                    <a:ea typeface="Cambria Math" panose="02040503050406030204" pitchFamily="18" charset="0"/>
                                  </a:rPr>
                                  <m:t>𝑀𝑀𝐼</m:t>
                                </m:r>
                              </m:sub>
                            </m:sSub>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𝑊</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𝑂</m:t>
                            </m:r>
                            <m:r>
                              <a:rPr lang="en-US" altLang="zh-CN" sz="2400" b="0" i="1" smtClean="0">
                                <a:latin typeface="Cambria Math" panose="02040503050406030204" pitchFamily="18" charset="0"/>
                                <a:ea typeface="Cambria Math" panose="02040503050406030204" pitchFamily="18" charset="0"/>
                              </a:rPr>
                              <m:t>)</m:t>
                            </m:r>
                          </m:e>
                        </m:func>
                      </m:e>
                    </m:func>
                  </m:oMath>
                </a14:m>
                <a:r>
                  <a:rPr lang="en-US" altLang="zh-CN" sz="2400" dirty="0"/>
                  <a:t> </a:t>
                </a:r>
                <a:r>
                  <a:rPr lang="zh-CN" altLang="en-US" sz="2400" dirty="0"/>
                  <a:t>为文本的后验概率</a:t>
                </a:r>
                <a:endParaRPr lang="en-US" altLang="zh-CN" sz="2400" dirty="0"/>
              </a:p>
              <a:p>
                <a:endParaRPr lang="en-US" altLang="zh-CN" sz="1600" dirty="0"/>
              </a:p>
            </p:txBody>
          </p:sp>
        </mc:Choice>
        <mc:Fallback xmlns="">
          <p:sp>
            <p:nvSpPr>
              <p:cNvPr id="14" name="内容占位符 2">
                <a:extLst>
                  <a:ext uri="{FF2B5EF4-FFF2-40B4-BE49-F238E27FC236}">
                    <a16:creationId xmlns:a16="http://schemas.microsoft.com/office/drawing/2014/main" id="{93F7CE9A-B892-07EB-2E7F-A585225514B7}"/>
                  </a:ext>
                </a:extLst>
              </p:cNvPr>
              <p:cNvSpPr txBox="1">
                <a:spLocks noRot="1" noChangeAspect="1" noMove="1" noResize="1" noEditPoints="1" noAdjustHandles="1" noChangeArrowheads="1" noChangeShapeType="1" noTextEdit="1"/>
              </p:cNvSpPr>
              <p:nvPr/>
            </p:nvSpPr>
            <p:spPr>
              <a:xfrm>
                <a:off x="683906" y="1336766"/>
                <a:ext cx="8917021" cy="597230"/>
              </a:xfrm>
              <a:prstGeom prst="rect">
                <a:avLst/>
              </a:prstGeom>
              <a:blipFill>
                <a:blip r:embed="rId3"/>
                <a:stretch>
                  <a:fillRect l="-1299" t="-2244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a:extLst>
                  <a:ext uri="{FF2B5EF4-FFF2-40B4-BE49-F238E27FC236}">
                    <a16:creationId xmlns:a16="http://schemas.microsoft.com/office/drawing/2014/main" id="{1DDB86C9-D1C0-9ED0-A3EE-394AF5D10B0A}"/>
                  </a:ext>
                </a:extLst>
              </p:cNvPr>
              <p:cNvSpPr txBox="1"/>
              <p:nvPr/>
            </p:nvSpPr>
            <p:spPr>
              <a:xfrm>
                <a:off x="365911" y="2183402"/>
                <a:ext cx="6887557" cy="1140697"/>
              </a:xfrm>
              <a:custGeom>
                <a:avLst/>
                <a:gdLst>
                  <a:gd name="connsiteX0" fmla="*/ 0 w 8917019"/>
                  <a:gd name="connsiteY0" fmla="*/ 0 h 1140697"/>
                  <a:gd name="connsiteX1" fmla="*/ 326957 w 8917019"/>
                  <a:gd name="connsiteY1" fmla="*/ 0 h 1140697"/>
                  <a:gd name="connsiteX2" fmla="*/ 743085 w 8917019"/>
                  <a:gd name="connsiteY2" fmla="*/ 0 h 1140697"/>
                  <a:gd name="connsiteX3" fmla="*/ 1515893 w 8917019"/>
                  <a:gd name="connsiteY3" fmla="*/ 0 h 1140697"/>
                  <a:gd name="connsiteX4" fmla="*/ 2110361 w 8917019"/>
                  <a:gd name="connsiteY4" fmla="*/ 0 h 1140697"/>
                  <a:gd name="connsiteX5" fmla="*/ 2437319 w 8917019"/>
                  <a:gd name="connsiteY5" fmla="*/ 0 h 1140697"/>
                  <a:gd name="connsiteX6" fmla="*/ 3031786 w 8917019"/>
                  <a:gd name="connsiteY6" fmla="*/ 0 h 1140697"/>
                  <a:gd name="connsiteX7" fmla="*/ 3447914 w 8917019"/>
                  <a:gd name="connsiteY7" fmla="*/ 0 h 1140697"/>
                  <a:gd name="connsiteX8" fmla="*/ 3864042 w 8917019"/>
                  <a:gd name="connsiteY8" fmla="*/ 0 h 1140697"/>
                  <a:gd name="connsiteX9" fmla="*/ 4190999 w 8917019"/>
                  <a:gd name="connsiteY9" fmla="*/ 0 h 1140697"/>
                  <a:gd name="connsiteX10" fmla="*/ 4696297 w 8917019"/>
                  <a:gd name="connsiteY10" fmla="*/ 0 h 1140697"/>
                  <a:gd name="connsiteX11" fmla="*/ 5290765 w 8917019"/>
                  <a:gd name="connsiteY11" fmla="*/ 0 h 1140697"/>
                  <a:gd name="connsiteX12" fmla="*/ 5796062 w 8917019"/>
                  <a:gd name="connsiteY12" fmla="*/ 0 h 1140697"/>
                  <a:gd name="connsiteX13" fmla="*/ 6301360 w 8917019"/>
                  <a:gd name="connsiteY13" fmla="*/ 0 h 1140697"/>
                  <a:gd name="connsiteX14" fmla="*/ 6806658 w 8917019"/>
                  <a:gd name="connsiteY14" fmla="*/ 0 h 1140697"/>
                  <a:gd name="connsiteX15" fmla="*/ 7133615 w 8917019"/>
                  <a:gd name="connsiteY15" fmla="*/ 0 h 1140697"/>
                  <a:gd name="connsiteX16" fmla="*/ 7817253 w 8917019"/>
                  <a:gd name="connsiteY16" fmla="*/ 0 h 1140697"/>
                  <a:gd name="connsiteX17" fmla="*/ 8411721 w 8917019"/>
                  <a:gd name="connsiteY17" fmla="*/ 0 h 1140697"/>
                  <a:gd name="connsiteX18" fmla="*/ 8917019 w 8917019"/>
                  <a:gd name="connsiteY18" fmla="*/ 0 h 1140697"/>
                  <a:gd name="connsiteX19" fmla="*/ 8917019 w 8917019"/>
                  <a:gd name="connsiteY19" fmla="*/ 536128 h 1140697"/>
                  <a:gd name="connsiteX20" fmla="*/ 8917019 w 8917019"/>
                  <a:gd name="connsiteY20" fmla="*/ 1140697 h 1140697"/>
                  <a:gd name="connsiteX21" fmla="*/ 8233381 w 8917019"/>
                  <a:gd name="connsiteY21" fmla="*/ 1140697 h 1140697"/>
                  <a:gd name="connsiteX22" fmla="*/ 7906424 w 8917019"/>
                  <a:gd name="connsiteY22" fmla="*/ 1140697 h 1140697"/>
                  <a:gd name="connsiteX23" fmla="*/ 7222785 w 8917019"/>
                  <a:gd name="connsiteY23" fmla="*/ 1140697 h 1140697"/>
                  <a:gd name="connsiteX24" fmla="*/ 6717488 w 8917019"/>
                  <a:gd name="connsiteY24" fmla="*/ 1140697 h 1140697"/>
                  <a:gd name="connsiteX25" fmla="*/ 6033850 w 8917019"/>
                  <a:gd name="connsiteY25" fmla="*/ 1140697 h 1140697"/>
                  <a:gd name="connsiteX26" fmla="*/ 5261041 w 8917019"/>
                  <a:gd name="connsiteY26" fmla="*/ 1140697 h 1140697"/>
                  <a:gd name="connsiteX27" fmla="*/ 4934084 w 8917019"/>
                  <a:gd name="connsiteY27" fmla="*/ 1140697 h 1140697"/>
                  <a:gd name="connsiteX28" fmla="*/ 4339616 w 8917019"/>
                  <a:gd name="connsiteY28" fmla="*/ 1140697 h 1140697"/>
                  <a:gd name="connsiteX29" fmla="*/ 3923488 w 8917019"/>
                  <a:gd name="connsiteY29" fmla="*/ 1140697 h 1140697"/>
                  <a:gd name="connsiteX30" fmla="*/ 3596531 w 8917019"/>
                  <a:gd name="connsiteY30" fmla="*/ 1140697 h 1140697"/>
                  <a:gd name="connsiteX31" fmla="*/ 2912893 w 8917019"/>
                  <a:gd name="connsiteY31" fmla="*/ 1140697 h 1140697"/>
                  <a:gd name="connsiteX32" fmla="*/ 2496765 w 8917019"/>
                  <a:gd name="connsiteY32" fmla="*/ 1140697 h 1140697"/>
                  <a:gd name="connsiteX33" fmla="*/ 1723957 w 8917019"/>
                  <a:gd name="connsiteY33" fmla="*/ 1140697 h 1140697"/>
                  <a:gd name="connsiteX34" fmla="*/ 1129489 w 8917019"/>
                  <a:gd name="connsiteY34" fmla="*/ 1140697 h 1140697"/>
                  <a:gd name="connsiteX35" fmla="*/ 0 w 8917019"/>
                  <a:gd name="connsiteY35" fmla="*/ 1140697 h 1140697"/>
                  <a:gd name="connsiteX36" fmla="*/ 0 w 8917019"/>
                  <a:gd name="connsiteY36" fmla="*/ 581755 h 1140697"/>
                  <a:gd name="connsiteX37" fmla="*/ 0 w 8917019"/>
                  <a:gd name="connsiteY37" fmla="*/ 0 h 1140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917019" h="1140697" extrusionOk="0">
                    <a:moveTo>
                      <a:pt x="0" y="0"/>
                    </a:moveTo>
                    <a:cubicBezTo>
                      <a:pt x="77861" y="-11440"/>
                      <a:pt x="239259" y="23084"/>
                      <a:pt x="326957" y="0"/>
                    </a:cubicBezTo>
                    <a:cubicBezTo>
                      <a:pt x="414655" y="-23084"/>
                      <a:pt x="611730" y="14286"/>
                      <a:pt x="743085" y="0"/>
                    </a:cubicBezTo>
                    <a:cubicBezTo>
                      <a:pt x="874440" y="-14286"/>
                      <a:pt x="1331121" y="60267"/>
                      <a:pt x="1515893" y="0"/>
                    </a:cubicBezTo>
                    <a:cubicBezTo>
                      <a:pt x="1700665" y="-60267"/>
                      <a:pt x="1863795" y="67987"/>
                      <a:pt x="2110361" y="0"/>
                    </a:cubicBezTo>
                    <a:cubicBezTo>
                      <a:pt x="2356927" y="-67987"/>
                      <a:pt x="2334346" y="36222"/>
                      <a:pt x="2437319" y="0"/>
                    </a:cubicBezTo>
                    <a:cubicBezTo>
                      <a:pt x="2540292" y="-36222"/>
                      <a:pt x="2759465" y="28649"/>
                      <a:pt x="3031786" y="0"/>
                    </a:cubicBezTo>
                    <a:cubicBezTo>
                      <a:pt x="3304107" y="-28649"/>
                      <a:pt x="3342784" y="16165"/>
                      <a:pt x="3447914" y="0"/>
                    </a:cubicBezTo>
                    <a:cubicBezTo>
                      <a:pt x="3553044" y="-16165"/>
                      <a:pt x="3770865" y="23876"/>
                      <a:pt x="3864042" y="0"/>
                    </a:cubicBezTo>
                    <a:cubicBezTo>
                      <a:pt x="3957219" y="-23876"/>
                      <a:pt x="4110169" y="38000"/>
                      <a:pt x="4190999" y="0"/>
                    </a:cubicBezTo>
                    <a:cubicBezTo>
                      <a:pt x="4271829" y="-38000"/>
                      <a:pt x="4504506" y="17081"/>
                      <a:pt x="4696297" y="0"/>
                    </a:cubicBezTo>
                    <a:cubicBezTo>
                      <a:pt x="4888088" y="-17081"/>
                      <a:pt x="5166880" y="25833"/>
                      <a:pt x="5290765" y="0"/>
                    </a:cubicBezTo>
                    <a:cubicBezTo>
                      <a:pt x="5414650" y="-25833"/>
                      <a:pt x="5555727" y="32892"/>
                      <a:pt x="5796062" y="0"/>
                    </a:cubicBezTo>
                    <a:cubicBezTo>
                      <a:pt x="6036397" y="-32892"/>
                      <a:pt x="6099579" y="8495"/>
                      <a:pt x="6301360" y="0"/>
                    </a:cubicBezTo>
                    <a:cubicBezTo>
                      <a:pt x="6503141" y="-8495"/>
                      <a:pt x="6671384" y="41726"/>
                      <a:pt x="6806658" y="0"/>
                    </a:cubicBezTo>
                    <a:cubicBezTo>
                      <a:pt x="6941932" y="-41726"/>
                      <a:pt x="7052305" y="5551"/>
                      <a:pt x="7133615" y="0"/>
                    </a:cubicBezTo>
                    <a:cubicBezTo>
                      <a:pt x="7214925" y="-5551"/>
                      <a:pt x="7593391" y="73619"/>
                      <a:pt x="7817253" y="0"/>
                    </a:cubicBezTo>
                    <a:cubicBezTo>
                      <a:pt x="8041115" y="-73619"/>
                      <a:pt x="8191289" y="10661"/>
                      <a:pt x="8411721" y="0"/>
                    </a:cubicBezTo>
                    <a:cubicBezTo>
                      <a:pt x="8632153" y="-10661"/>
                      <a:pt x="8694992" y="3725"/>
                      <a:pt x="8917019" y="0"/>
                    </a:cubicBezTo>
                    <a:cubicBezTo>
                      <a:pt x="8934251" y="240459"/>
                      <a:pt x="8884628" y="270678"/>
                      <a:pt x="8917019" y="536128"/>
                    </a:cubicBezTo>
                    <a:cubicBezTo>
                      <a:pt x="8949410" y="801578"/>
                      <a:pt x="8892675" y="1003149"/>
                      <a:pt x="8917019" y="1140697"/>
                    </a:cubicBezTo>
                    <a:cubicBezTo>
                      <a:pt x="8603989" y="1218631"/>
                      <a:pt x="8459368" y="1093589"/>
                      <a:pt x="8233381" y="1140697"/>
                    </a:cubicBezTo>
                    <a:cubicBezTo>
                      <a:pt x="8007394" y="1187805"/>
                      <a:pt x="7972978" y="1107870"/>
                      <a:pt x="7906424" y="1140697"/>
                    </a:cubicBezTo>
                    <a:cubicBezTo>
                      <a:pt x="7839870" y="1173524"/>
                      <a:pt x="7558865" y="1140428"/>
                      <a:pt x="7222785" y="1140697"/>
                    </a:cubicBezTo>
                    <a:cubicBezTo>
                      <a:pt x="6886705" y="1140966"/>
                      <a:pt x="6960357" y="1124484"/>
                      <a:pt x="6717488" y="1140697"/>
                    </a:cubicBezTo>
                    <a:cubicBezTo>
                      <a:pt x="6474619" y="1156910"/>
                      <a:pt x="6318837" y="1095816"/>
                      <a:pt x="6033850" y="1140697"/>
                    </a:cubicBezTo>
                    <a:cubicBezTo>
                      <a:pt x="5748863" y="1185578"/>
                      <a:pt x="5492703" y="1080913"/>
                      <a:pt x="5261041" y="1140697"/>
                    </a:cubicBezTo>
                    <a:cubicBezTo>
                      <a:pt x="5029379" y="1200481"/>
                      <a:pt x="5066543" y="1113082"/>
                      <a:pt x="4934084" y="1140697"/>
                    </a:cubicBezTo>
                    <a:cubicBezTo>
                      <a:pt x="4801625" y="1168312"/>
                      <a:pt x="4514634" y="1076332"/>
                      <a:pt x="4339616" y="1140697"/>
                    </a:cubicBezTo>
                    <a:cubicBezTo>
                      <a:pt x="4164598" y="1205062"/>
                      <a:pt x="4044338" y="1116208"/>
                      <a:pt x="3923488" y="1140697"/>
                    </a:cubicBezTo>
                    <a:cubicBezTo>
                      <a:pt x="3802638" y="1165186"/>
                      <a:pt x="3677410" y="1136699"/>
                      <a:pt x="3596531" y="1140697"/>
                    </a:cubicBezTo>
                    <a:cubicBezTo>
                      <a:pt x="3515652" y="1144695"/>
                      <a:pt x="3177700" y="1138513"/>
                      <a:pt x="2912893" y="1140697"/>
                    </a:cubicBezTo>
                    <a:cubicBezTo>
                      <a:pt x="2648086" y="1142881"/>
                      <a:pt x="2642398" y="1098745"/>
                      <a:pt x="2496765" y="1140697"/>
                    </a:cubicBezTo>
                    <a:cubicBezTo>
                      <a:pt x="2351132" y="1182649"/>
                      <a:pt x="1944291" y="1068884"/>
                      <a:pt x="1723957" y="1140697"/>
                    </a:cubicBezTo>
                    <a:cubicBezTo>
                      <a:pt x="1503623" y="1212510"/>
                      <a:pt x="1387431" y="1075491"/>
                      <a:pt x="1129489" y="1140697"/>
                    </a:cubicBezTo>
                    <a:cubicBezTo>
                      <a:pt x="871547" y="1205903"/>
                      <a:pt x="324144" y="1108714"/>
                      <a:pt x="0" y="1140697"/>
                    </a:cubicBezTo>
                    <a:cubicBezTo>
                      <a:pt x="-61595" y="940776"/>
                      <a:pt x="52994" y="828496"/>
                      <a:pt x="0" y="581755"/>
                    </a:cubicBezTo>
                    <a:cubicBezTo>
                      <a:pt x="-52994" y="335014"/>
                      <a:pt x="19483" y="275630"/>
                      <a:pt x="0" y="0"/>
                    </a:cubicBezTo>
                    <a:close/>
                  </a:path>
                </a:pathLst>
              </a:custGeom>
              <a:noFill/>
              <a:ln w="25400">
                <a:solidFill>
                  <a:schemeClr val="tx1"/>
                </a:solidFill>
                <a:extLst>
                  <a:ext uri="{C807C97D-BFC1-408E-A445-0C87EB9F89A2}">
                    <ask:lineSketchStyleProps xmlns:ask="http://schemas.microsoft.com/office/drawing/2018/sketchyshapes" sd="2149863161">
                      <a:custGeom>
                        <a:avLst/>
                        <a:gdLst>
                          <a:gd name="connsiteX0" fmla="*/ 0 w 6887557"/>
                          <a:gd name="connsiteY0" fmla="*/ 0 h 1140697"/>
                          <a:gd name="connsiteX1" fmla="*/ 367336 w 6887557"/>
                          <a:gd name="connsiteY1" fmla="*/ 0 h 1140697"/>
                          <a:gd name="connsiteX2" fmla="*/ 803548 w 6887557"/>
                          <a:gd name="connsiteY2" fmla="*/ 0 h 1140697"/>
                          <a:gd name="connsiteX3" fmla="*/ 1515263 w 6887557"/>
                          <a:gd name="connsiteY3" fmla="*/ 0 h 1140697"/>
                          <a:gd name="connsiteX4" fmla="*/ 2089226 w 6887557"/>
                          <a:gd name="connsiteY4" fmla="*/ 0 h 1140697"/>
                          <a:gd name="connsiteX5" fmla="*/ 2456562 w 6887557"/>
                          <a:gd name="connsiteY5" fmla="*/ 0 h 1140697"/>
                          <a:gd name="connsiteX6" fmla="*/ 3030525 w 6887557"/>
                          <a:gd name="connsiteY6" fmla="*/ 0 h 1140697"/>
                          <a:gd name="connsiteX7" fmla="*/ 3466737 w 6887557"/>
                          <a:gd name="connsiteY7" fmla="*/ 0 h 1140697"/>
                          <a:gd name="connsiteX8" fmla="*/ 3902949 w 6887557"/>
                          <a:gd name="connsiteY8" fmla="*/ 0 h 1140697"/>
                          <a:gd name="connsiteX9" fmla="*/ 4270285 w 6887557"/>
                          <a:gd name="connsiteY9" fmla="*/ 0 h 1140697"/>
                          <a:gd name="connsiteX10" fmla="*/ 4775373 w 6887557"/>
                          <a:gd name="connsiteY10" fmla="*/ 0 h 1140697"/>
                          <a:gd name="connsiteX11" fmla="*/ 5349336 w 6887557"/>
                          <a:gd name="connsiteY11" fmla="*/ 0 h 1140697"/>
                          <a:gd name="connsiteX12" fmla="*/ 5854423 w 6887557"/>
                          <a:gd name="connsiteY12" fmla="*/ 0 h 1140697"/>
                          <a:gd name="connsiteX13" fmla="*/ 6359511 w 6887557"/>
                          <a:gd name="connsiteY13" fmla="*/ 0 h 1140697"/>
                          <a:gd name="connsiteX14" fmla="*/ 6887557 w 6887557"/>
                          <a:gd name="connsiteY14" fmla="*/ 0 h 1140697"/>
                          <a:gd name="connsiteX15" fmla="*/ 6887557 w 6887557"/>
                          <a:gd name="connsiteY15" fmla="*/ 536128 h 1140697"/>
                          <a:gd name="connsiteX16" fmla="*/ 6887557 w 6887557"/>
                          <a:gd name="connsiteY16" fmla="*/ 1140697 h 1140697"/>
                          <a:gd name="connsiteX17" fmla="*/ 6175843 w 6887557"/>
                          <a:gd name="connsiteY17" fmla="*/ 1140697 h 1140697"/>
                          <a:gd name="connsiteX18" fmla="*/ 5464129 w 6887557"/>
                          <a:gd name="connsiteY18" fmla="*/ 1140697 h 1140697"/>
                          <a:gd name="connsiteX19" fmla="*/ 5096792 w 6887557"/>
                          <a:gd name="connsiteY19" fmla="*/ 1140697 h 1140697"/>
                          <a:gd name="connsiteX20" fmla="*/ 4591705 w 6887557"/>
                          <a:gd name="connsiteY20" fmla="*/ 1140697 h 1140697"/>
                          <a:gd name="connsiteX21" fmla="*/ 4155493 w 6887557"/>
                          <a:gd name="connsiteY21" fmla="*/ 1140697 h 1140697"/>
                          <a:gd name="connsiteX22" fmla="*/ 3788156 w 6887557"/>
                          <a:gd name="connsiteY22" fmla="*/ 1140697 h 1140697"/>
                          <a:gd name="connsiteX23" fmla="*/ 3145318 w 6887557"/>
                          <a:gd name="connsiteY23" fmla="*/ 1140697 h 1140697"/>
                          <a:gd name="connsiteX24" fmla="*/ 2640230 w 6887557"/>
                          <a:gd name="connsiteY24" fmla="*/ 1140697 h 1140697"/>
                          <a:gd name="connsiteX25" fmla="*/ 1997392 w 6887557"/>
                          <a:gd name="connsiteY25" fmla="*/ 1140697 h 1140697"/>
                          <a:gd name="connsiteX26" fmla="*/ 1285677 w 6887557"/>
                          <a:gd name="connsiteY26" fmla="*/ 1140697 h 1140697"/>
                          <a:gd name="connsiteX27" fmla="*/ 918341 w 6887557"/>
                          <a:gd name="connsiteY27" fmla="*/ 1140697 h 1140697"/>
                          <a:gd name="connsiteX28" fmla="*/ 0 w 6887557"/>
                          <a:gd name="connsiteY28" fmla="*/ 1140697 h 1140697"/>
                          <a:gd name="connsiteX29" fmla="*/ 0 w 6887557"/>
                          <a:gd name="connsiteY29" fmla="*/ 593162 h 1140697"/>
                          <a:gd name="connsiteX30" fmla="*/ 0 w 6887557"/>
                          <a:gd name="connsiteY30" fmla="*/ 0 h 1140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887557" h="1140697" extrusionOk="0">
                            <a:moveTo>
                              <a:pt x="0" y="0"/>
                            </a:moveTo>
                            <a:cubicBezTo>
                              <a:pt x="153792" y="-12793"/>
                              <a:pt x="239623" y="23287"/>
                              <a:pt x="367336" y="0"/>
                            </a:cubicBezTo>
                            <a:cubicBezTo>
                              <a:pt x="495049" y="-23287"/>
                              <a:pt x="586519" y="8340"/>
                              <a:pt x="803548" y="0"/>
                            </a:cubicBezTo>
                            <a:cubicBezTo>
                              <a:pt x="1020577" y="-8340"/>
                              <a:pt x="1162833" y="4888"/>
                              <a:pt x="1515263" y="0"/>
                            </a:cubicBezTo>
                            <a:cubicBezTo>
                              <a:pt x="1867694" y="-4888"/>
                              <a:pt x="1946953" y="53744"/>
                              <a:pt x="2089226" y="0"/>
                            </a:cubicBezTo>
                            <a:cubicBezTo>
                              <a:pt x="2231499" y="-53744"/>
                              <a:pt x="2286895" y="3877"/>
                              <a:pt x="2456562" y="0"/>
                            </a:cubicBezTo>
                            <a:cubicBezTo>
                              <a:pt x="2626229" y="-3877"/>
                              <a:pt x="2850747" y="13432"/>
                              <a:pt x="3030525" y="0"/>
                            </a:cubicBezTo>
                            <a:cubicBezTo>
                              <a:pt x="3210303" y="-13432"/>
                              <a:pt x="3282505" y="38502"/>
                              <a:pt x="3466737" y="0"/>
                            </a:cubicBezTo>
                            <a:cubicBezTo>
                              <a:pt x="3650969" y="-38502"/>
                              <a:pt x="3691717" y="44856"/>
                              <a:pt x="3902949" y="0"/>
                            </a:cubicBezTo>
                            <a:cubicBezTo>
                              <a:pt x="4114181" y="-44856"/>
                              <a:pt x="4127544" y="32283"/>
                              <a:pt x="4270285" y="0"/>
                            </a:cubicBezTo>
                            <a:cubicBezTo>
                              <a:pt x="4413026" y="-32283"/>
                              <a:pt x="4613347" y="12949"/>
                              <a:pt x="4775373" y="0"/>
                            </a:cubicBezTo>
                            <a:cubicBezTo>
                              <a:pt x="4937399" y="-12949"/>
                              <a:pt x="5124534" y="20617"/>
                              <a:pt x="5349336" y="0"/>
                            </a:cubicBezTo>
                            <a:cubicBezTo>
                              <a:pt x="5574138" y="-20617"/>
                              <a:pt x="5683283" y="28282"/>
                              <a:pt x="5854423" y="0"/>
                            </a:cubicBezTo>
                            <a:cubicBezTo>
                              <a:pt x="6025563" y="-28282"/>
                              <a:pt x="6244688" y="173"/>
                              <a:pt x="6359511" y="0"/>
                            </a:cubicBezTo>
                            <a:cubicBezTo>
                              <a:pt x="6474334" y="-173"/>
                              <a:pt x="6659237" y="25657"/>
                              <a:pt x="6887557" y="0"/>
                            </a:cubicBezTo>
                            <a:cubicBezTo>
                              <a:pt x="6918520" y="152115"/>
                              <a:pt x="6835023" y="331324"/>
                              <a:pt x="6887557" y="536128"/>
                            </a:cubicBezTo>
                            <a:cubicBezTo>
                              <a:pt x="6940091" y="740932"/>
                              <a:pt x="6822772" y="1005479"/>
                              <a:pt x="6887557" y="1140697"/>
                            </a:cubicBezTo>
                            <a:cubicBezTo>
                              <a:pt x="6632129" y="1179298"/>
                              <a:pt x="6454111" y="1117708"/>
                              <a:pt x="6175843" y="1140697"/>
                            </a:cubicBezTo>
                            <a:cubicBezTo>
                              <a:pt x="5897575" y="1163686"/>
                              <a:pt x="5748011" y="1081748"/>
                              <a:pt x="5464129" y="1140697"/>
                            </a:cubicBezTo>
                            <a:cubicBezTo>
                              <a:pt x="5180247" y="1199646"/>
                              <a:pt x="5242148" y="1127133"/>
                              <a:pt x="5096792" y="1140697"/>
                            </a:cubicBezTo>
                            <a:cubicBezTo>
                              <a:pt x="4951436" y="1154261"/>
                              <a:pt x="4713486" y="1133897"/>
                              <a:pt x="4591705" y="1140697"/>
                            </a:cubicBezTo>
                            <a:cubicBezTo>
                              <a:pt x="4469924" y="1147497"/>
                              <a:pt x="4255114" y="1104061"/>
                              <a:pt x="4155493" y="1140697"/>
                            </a:cubicBezTo>
                            <a:cubicBezTo>
                              <a:pt x="4055872" y="1177333"/>
                              <a:pt x="3874932" y="1099423"/>
                              <a:pt x="3788156" y="1140697"/>
                            </a:cubicBezTo>
                            <a:cubicBezTo>
                              <a:pt x="3701380" y="1181971"/>
                              <a:pt x="3310133" y="1098726"/>
                              <a:pt x="3145318" y="1140697"/>
                            </a:cubicBezTo>
                            <a:cubicBezTo>
                              <a:pt x="2980503" y="1182668"/>
                              <a:pt x="2826491" y="1089860"/>
                              <a:pt x="2640230" y="1140697"/>
                            </a:cubicBezTo>
                            <a:cubicBezTo>
                              <a:pt x="2453969" y="1191534"/>
                              <a:pt x="2313743" y="1135188"/>
                              <a:pt x="1997392" y="1140697"/>
                            </a:cubicBezTo>
                            <a:cubicBezTo>
                              <a:pt x="1681041" y="1146206"/>
                              <a:pt x="1455664" y="1112496"/>
                              <a:pt x="1285677" y="1140697"/>
                            </a:cubicBezTo>
                            <a:cubicBezTo>
                              <a:pt x="1115691" y="1168898"/>
                              <a:pt x="1079160" y="1121972"/>
                              <a:pt x="918341" y="1140697"/>
                            </a:cubicBezTo>
                            <a:cubicBezTo>
                              <a:pt x="757522" y="1159422"/>
                              <a:pt x="219255" y="1035140"/>
                              <a:pt x="0" y="1140697"/>
                            </a:cubicBezTo>
                            <a:cubicBezTo>
                              <a:pt x="-3889" y="872041"/>
                              <a:pt x="13422" y="851462"/>
                              <a:pt x="0" y="593162"/>
                            </a:cubicBezTo>
                            <a:cubicBezTo>
                              <a:pt x="-13422" y="334862"/>
                              <a:pt x="61230" y="214676"/>
                              <a:pt x="0" y="0"/>
                            </a:cubicBezTo>
                            <a:close/>
                          </a:path>
                        </a:pathLst>
                      </a:custGeom>
                      <ask:type>
                        <ask:lineSketchScribble/>
                      </ask:type>
                    </ask:lineSketchStyleProps>
                  </a:ext>
                </a:extLst>
              </a:ln>
            </p:spPr>
            <p:txBody>
              <a:bodyPr wrap="square" rtlCol="0">
                <a:spAutoFit/>
              </a:bodyPr>
              <a:lstStyle/>
              <a:p>
                <a:r>
                  <a:rPr lang="en-US" altLang="zh-CN" sz="1600" dirty="0">
                    <a:latin typeface="Bell MT" panose="02020503060305020303" pitchFamily="18" charset="0"/>
                  </a:rPr>
                  <a:t>MMI Alignment Score for NT (on-the-fly):</a:t>
                </a:r>
                <a:endParaRPr lang="en-US" altLang="zh-CN" sz="1600" b="0" dirty="0">
                  <a:latin typeface="Bell MT" panose="02020503060305020303" pitchFamily="18" charset="0"/>
                </a:endParaRPr>
              </a:p>
              <a:p>
                <a:pPr/>
                <a14:m>
                  <m:oMathPara xmlns:m="http://schemas.openxmlformats.org/officeDocument/2006/math">
                    <m:oMathParaPr>
                      <m:jc m:val="centerGroup"/>
                    </m:oMathParaPr>
                    <m:oMath xmlns:m="http://schemas.openxmlformats.org/officeDocument/2006/math">
                      <m:func>
                        <m:funcPr>
                          <m:ctrlPr>
                            <a:rPr lang="en-US" altLang="zh-CN" sz="1600" i="1" smtClean="0">
                              <a:solidFill>
                                <a:schemeClr val="tx1"/>
                              </a:solidFill>
                              <a:latin typeface="Cambria Math" panose="02040503050406030204" pitchFamily="18" charset="0"/>
                            </a:rPr>
                          </m:ctrlPr>
                        </m:funcPr>
                        <m:fName>
                          <m:r>
                            <m:rPr>
                              <m:sty m:val="p"/>
                            </m:rPr>
                            <a:rPr lang="en-US" altLang="zh-CN" sz="1600">
                              <a:solidFill>
                                <a:schemeClr val="tx1"/>
                              </a:solidFill>
                              <a:latin typeface="Cambria Math" panose="02040503050406030204" pitchFamily="18" charset="0"/>
                            </a:rPr>
                            <m:t>log</m:t>
                          </m:r>
                        </m:fName>
                        <m:e>
                          <m:sSub>
                            <m:sSubPr>
                              <m:ctrlPr>
                                <a:rPr lang="en-US" altLang="zh-CN" sz="1600" i="1">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𝑃</m:t>
                              </m:r>
                            </m:e>
                            <m:sub>
                              <m:r>
                                <a:rPr lang="en-US" altLang="zh-CN" sz="1600" i="1">
                                  <a:solidFill>
                                    <a:schemeClr val="tx1"/>
                                  </a:solidFill>
                                  <a:latin typeface="Cambria Math" panose="02040503050406030204" pitchFamily="18" charset="0"/>
                                </a:rPr>
                                <m:t>𝑀𝑀𝐼</m:t>
                              </m:r>
                            </m:sub>
                          </m:sSub>
                          <m:r>
                            <a:rPr lang="en-US" altLang="zh-CN" sz="1600" i="1">
                              <a:solidFill>
                                <a:schemeClr val="tx1"/>
                              </a:solidFill>
                              <a:latin typeface="Cambria Math" panose="02040503050406030204" pitchFamily="18" charset="0"/>
                            </a:rPr>
                            <m:t>(</m:t>
                          </m:r>
                          <m:sSub>
                            <m:sSubPr>
                              <m:ctrlPr>
                                <a:rPr lang="en-US" altLang="zh-CN" sz="1600" i="1">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𝑤</m:t>
                              </m:r>
                            </m:e>
                            <m:sub>
                              <m:r>
                                <a:rPr lang="en-US" altLang="zh-CN" sz="1600" i="1">
                                  <a:solidFill>
                                    <a:schemeClr val="tx1"/>
                                  </a:solidFill>
                                  <a:latin typeface="Cambria Math" panose="02040503050406030204" pitchFamily="18" charset="0"/>
                                </a:rPr>
                                <m:t>𝑢</m:t>
                              </m:r>
                              <m:r>
                                <a:rPr lang="en-US" altLang="zh-CN" sz="1600" i="1">
                                  <a:solidFill>
                                    <a:schemeClr val="tx1"/>
                                  </a:solidFill>
                                  <a:latin typeface="Cambria Math" panose="02040503050406030204" pitchFamily="18" charset="0"/>
                                </a:rPr>
                                <m:t>+1</m:t>
                              </m:r>
                            </m:sub>
                          </m:sSub>
                          <m:r>
                            <a:rPr lang="en-US" altLang="zh-CN" sz="1600" i="1">
                              <a:solidFill>
                                <a:schemeClr val="tx1"/>
                              </a:solidFill>
                              <a:latin typeface="Cambria Math" panose="02040503050406030204" pitchFamily="18" charset="0"/>
                            </a:rPr>
                            <m:t>|</m:t>
                          </m:r>
                          <m:sSubSup>
                            <m:sSubSupPr>
                              <m:ctrlPr>
                                <a:rPr lang="en-US" altLang="zh-CN" sz="1600" i="1">
                                  <a:solidFill>
                                    <a:schemeClr val="tx1"/>
                                  </a:solidFill>
                                  <a:latin typeface="Cambria Math" panose="02040503050406030204" pitchFamily="18" charset="0"/>
                                </a:rPr>
                              </m:ctrlPr>
                            </m:sSubSupPr>
                            <m:e>
                              <m:r>
                                <a:rPr lang="en-US" altLang="zh-CN" sz="1600" i="1">
                                  <a:solidFill>
                                    <a:schemeClr val="tx1"/>
                                  </a:solidFill>
                                  <a:latin typeface="Cambria Math" panose="02040503050406030204" pitchFamily="18" charset="0"/>
                                </a:rPr>
                                <m:t>𝑊</m:t>
                              </m:r>
                            </m:e>
                            <m:sub>
                              <m:r>
                                <a:rPr lang="en-US" altLang="zh-CN" sz="1600" i="1">
                                  <a:solidFill>
                                    <a:schemeClr val="tx1"/>
                                  </a:solidFill>
                                  <a:latin typeface="Cambria Math" panose="02040503050406030204" pitchFamily="18" charset="0"/>
                                </a:rPr>
                                <m:t>1</m:t>
                              </m:r>
                            </m:sub>
                            <m:sup>
                              <m:r>
                                <a:rPr lang="en-US" altLang="zh-CN" sz="1600" i="1">
                                  <a:solidFill>
                                    <a:schemeClr val="tx1"/>
                                  </a:solidFill>
                                  <a:latin typeface="Cambria Math" panose="02040503050406030204" pitchFamily="18" charset="0"/>
                                </a:rPr>
                                <m:t>𝑢</m:t>
                              </m:r>
                            </m:sup>
                          </m:sSubSup>
                          <m:r>
                            <a:rPr lang="en-US" altLang="zh-CN" sz="1600" i="1">
                              <a:solidFill>
                                <a:schemeClr val="tx1"/>
                              </a:solidFill>
                              <a:latin typeface="Cambria Math" panose="02040503050406030204" pitchFamily="18" charset="0"/>
                            </a:rPr>
                            <m:t>,</m:t>
                          </m:r>
                          <m:sSubSup>
                            <m:sSubSupPr>
                              <m:ctrlPr>
                                <a:rPr lang="en-US" altLang="zh-CN" sz="1600" i="1">
                                  <a:solidFill>
                                    <a:schemeClr val="tx1"/>
                                  </a:solidFill>
                                  <a:latin typeface="Cambria Math" panose="02040503050406030204" pitchFamily="18" charset="0"/>
                                </a:rPr>
                              </m:ctrlPr>
                            </m:sSubSupPr>
                            <m:e>
                              <m:r>
                                <a:rPr lang="en-US" altLang="zh-CN" sz="1600" i="1">
                                  <a:solidFill>
                                    <a:schemeClr val="tx1"/>
                                  </a:solidFill>
                                  <a:latin typeface="Cambria Math" panose="02040503050406030204" pitchFamily="18" charset="0"/>
                                </a:rPr>
                                <m:t>𝑂</m:t>
                              </m:r>
                            </m:e>
                            <m:sub>
                              <m:r>
                                <a:rPr lang="en-US" altLang="zh-CN" sz="1600" i="1">
                                  <a:solidFill>
                                    <a:schemeClr val="tx1"/>
                                  </a:solidFill>
                                  <a:latin typeface="Cambria Math" panose="02040503050406030204" pitchFamily="18" charset="0"/>
                                </a:rPr>
                                <m:t>1</m:t>
                              </m:r>
                            </m:sub>
                            <m:sup>
                              <m:r>
                                <a:rPr lang="en-US" altLang="zh-CN" sz="1600" i="1">
                                  <a:solidFill>
                                    <a:schemeClr val="tx1"/>
                                  </a:solidFill>
                                  <a:latin typeface="Cambria Math" panose="02040503050406030204" pitchFamily="18" charset="0"/>
                                </a:rPr>
                                <m:t>𝑡</m:t>
                              </m:r>
                            </m:sup>
                          </m:sSubSup>
                          <m:r>
                            <a:rPr lang="en-US" altLang="zh-CN" sz="1600" i="1">
                              <a:solidFill>
                                <a:schemeClr val="tx1"/>
                              </a:solidFill>
                              <a:latin typeface="Cambria Math" panose="02040503050406030204" pitchFamily="18" charset="0"/>
                            </a:rPr>
                            <m:t>)</m:t>
                          </m:r>
                        </m:e>
                      </m:func>
                      <m:r>
                        <a:rPr lang="en-US" altLang="zh-CN" sz="1600" i="1">
                          <a:solidFill>
                            <a:schemeClr val="tx1"/>
                          </a:solidFill>
                          <a:latin typeface="Cambria Math" panose="02040503050406030204" pitchFamily="18" charset="0"/>
                        </a:rPr>
                        <m:t>=</m:t>
                      </m:r>
                      <m:func>
                        <m:funcPr>
                          <m:ctrlPr>
                            <a:rPr lang="en-US" altLang="zh-CN" sz="1600" i="1">
                              <a:solidFill>
                                <a:schemeClr val="tx1"/>
                              </a:solidFill>
                              <a:latin typeface="Cambria Math" panose="02040503050406030204" pitchFamily="18" charset="0"/>
                            </a:rPr>
                          </m:ctrlPr>
                        </m:funcPr>
                        <m:fName>
                          <m:r>
                            <m:rPr>
                              <m:sty m:val="p"/>
                            </m:rPr>
                            <a:rPr lang="en-US" altLang="zh-CN" sz="1600">
                              <a:solidFill>
                                <a:schemeClr val="tx1"/>
                              </a:solidFill>
                              <a:latin typeface="Cambria Math" panose="02040503050406030204" pitchFamily="18" charset="0"/>
                            </a:rPr>
                            <m:t>log</m:t>
                          </m:r>
                        </m:fName>
                        <m:e>
                          <m:sSub>
                            <m:sSubPr>
                              <m:ctrlPr>
                                <a:rPr lang="en-US" altLang="zh-CN" sz="1600" i="1">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𝑃</m:t>
                              </m:r>
                            </m:e>
                            <m:sub>
                              <m:r>
                                <a:rPr lang="en-US" altLang="zh-CN" sz="1600" i="1">
                                  <a:solidFill>
                                    <a:schemeClr val="tx1"/>
                                  </a:solidFill>
                                  <a:latin typeface="Cambria Math" panose="02040503050406030204" pitchFamily="18" charset="0"/>
                                </a:rPr>
                                <m:t>𝑀𝑀𝐼</m:t>
                              </m:r>
                            </m:sub>
                          </m:sSub>
                          <m:d>
                            <m:dPr>
                              <m:ctrlPr>
                                <a:rPr lang="en-US" altLang="zh-CN" sz="1600" i="1">
                                  <a:solidFill>
                                    <a:schemeClr val="tx1"/>
                                  </a:solidFill>
                                  <a:latin typeface="Cambria Math" panose="02040503050406030204" pitchFamily="18" charset="0"/>
                                </a:rPr>
                              </m:ctrlPr>
                            </m:dPr>
                            <m:e>
                              <m:sSubSup>
                                <m:sSubSupPr>
                                  <m:ctrlPr>
                                    <a:rPr lang="en-US" altLang="zh-CN" sz="1600" i="1">
                                      <a:solidFill>
                                        <a:schemeClr val="tx1"/>
                                      </a:solidFill>
                                      <a:latin typeface="Cambria Math" panose="02040503050406030204" pitchFamily="18" charset="0"/>
                                    </a:rPr>
                                  </m:ctrlPr>
                                </m:sSubSupPr>
                                <m:e>
                                  <m:r>
                                    <a:rPr lang="en-US" altLang="zh-CN" sz="1600" i="1">
                                      <a:solidFill>
                                        <a:schemeClr val="tx1"/>
                                      </a:solidFill>
                                      <a:latin typeface="Cambria Math" panose="02040503050406030204" pitchFamily="18" charset="0"/>
                                    </a:rPr>
                                    <m:t>𝑊</m:t>
                                  </m:r>
                                </m:e>
                                <m:sub>
                                  <m:r>
                                    <a:rPr lang="en-US" altLang="zh-CN" sz="1600" i="1">
                                      <a:solidFill>
                                        <a:schemeClr val="tx1"/>
                                      </a:solidFill>
                                      <a:latin typeface="Cambria Math" panose="02040503050406030204" pitchFamily="18" charset="0"/>
                                    </a:rPr>
                                    <m:t>1</m:t>
                                  </m:r>
                                </m:sub>
                                <m:sup>
                                  <m:r>
                                    <a:rPr lang="en-US" altLang="zh-CN" sz="1600" i="1">
                                      <a:solidFill>
                                        <a:schemeClr val="tx1"/>
                                      </a:solidFill>
                                      <a:latin typeface="Cambria Math" panose="02040503050406030204" pitchFamily="18" charset="0"/>
                                    </a:rPr>
                                    <m:t>𝑢</m:t>
                                  </m:r>
                                  <m:r>
                                    <a:rPr lang="en-US" altLang="zh-CN" sz="1600" i="1">
                                      <a:solidFill>
                                        <a:schemeClr val="tx1"/>
                                      </a:solidFill>
                                      <a:latin typeface="Cambria Math" panose="02040503050406030204" pitchFamily="18" charset="0"/>
                                    </a:rPr>
                                    <m:t>+1</m:t>
                                  </m:r>
                                </m:sup>
                              </m:sSubSup>
                            </m:e>
                            <m:e>
                              <m:sSubSup>
                                <m:sSubSupPr>
                                  <m:ctrlPr>
                                    <a:rPr lang="en-US" altLang="zh-CN" sz="1600" i="1">
                                      <a:solidFill>
                                        <a:schemeClr val="tx1"/>
                                      </a:solidFill>
                                      <a:latin typeface="Cambria Math" panose="02040503050406030204" pitchFamily="18" charset="0"/>
                                    </a:rPr>
                                  </m:ctrlPr>
                                </m:sSubSupPr>
                                <m:e>
                                  <m:r>
                                    <a:rPr lang="en-US" altLang="zh-CN" sz="1600" i="1">
                                      <a:solidFill>
                                        <a:schemeClr val="tx1"/>
                                      </a:solidFill>
                                      <a:latin typeface="Cambria Math" panose="02040503050406030204" pitchFamily="18" charset="0"/>
                                    </a:rPr>
                                    <m:t>𝑂</m:t>
                                  </m:r>
                                </m:e>
                                <m:sub>
                                  <m:r>
                                    <a:rPr lang="en-US" altLang="zh-CN" sz="1600" i="1">
                                      <a:solidFill>
                                        <a:schemeClr val="tx1"/>
                                      </a:solidFill>
                                      <a:latin typeface="Cambria Math" panose="02040503050406030204" pitchFamily="18" charset="0"/>
                                    </a:rPr>
                                    <m:t>1</m:t>
                                  </m:r>
                                </m:sub>
                                <m:sup>
                                  <m:r>
                                    <a:rPr lang="en-US" altLang="zh-CN" sz="1600" i="1">
                                      <a:solidFill>
                                        <a:schemeClr val="tx1"/>
                                      </a:solidFill>
                                      <a:latin typeface="Cambria Math" panose="02040503050406030204" pitchFamily="18" charset="0"/>
                                    </a:rPr>
                                    <m:t>𝑡</m:t>
                                  </m:r>
                                </m:sup>
                              </m:sSubSup>
                            </m:e>
                          </m:d>
                          <m:r>
                            <a:rPr lang="en-US" altLang="zh-CN" sz="1600" i="1">
                              <a:solidFill>
                                <a:schemeClr val="tx1"/>
                              </a:solidFill>
                              <a:latin typeface="Cambria Math" panose="02040503050406030204" pitchFamily="18" charset="0"/>
                            </a:rPr>
                            <m:t>−</m:t>
                          </m:r>
                          <m:func>
                            <m:funcPr>
                              <m:ctrlPr>
                                <a:rPr lang="en-US" altLang="zh-CN" sz="1600" i="1">
                                  <a:solidFill>
                                    <a:schemeClr val="tx1"/>
                                  </a:solidFill>
                                  <a:latin typeface="Cambria Math" panose="02040503050406030204" pitchFamily="18" charset="0"/>
                                </a:rPr>
                              </m:ctrlPr>
                            </m:funcPr>
                            <m:fName>
                              <m:r>
                                <m:rPr>
                                  <m:sty m:val="p"/>
                                </m:rPr>
                                <a:rPr lang="en-US" altLang="zh-CN" sz="1600">
                                  <a:solidFill>
                                    <a:schemeClr val="tx1"/>
                                  </a:solidFill>
                                  <a:latin typeface="Cambria Math" panose="02040503050406030204" pitchFamily="18" charset="0"/>
                                </a:rPr>
                                <m:t>log</m:t>
                              </m:r>
                            </m:fName>
                            <m:e>
                              <m:sSub>
                                <m:sSubPr>
                                  <m:ctrlPr>
                                    <a:rPr lang="en-US" altLang="zh-CN" sz="1600" i="1">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𝑃</m:t>
                                  </m:r>
                                </m:e>
                                <m:sub>
                                  <m:r>
                                    <a:rPr lang="en-US" altLang="zh-CN" sz="1600" i="1">
                                      <a:solidFill>
                                        <a:schemeClr val="tx1"/>
                                      </a:solidFill>
                                      <a:latin typeface="Cambria Math" panose="02040503050406030204" pitchFamily="18" charset="0"/>
                                    </a:rPr>
                                    <m:t>𝑀𝑀𝐼</m:t>
                                  </m:r>
                                </m:sub>
                              </m:sSub>
                              <m:r>
                                <a:rPr lang="en-US" altLang="zh-CN" sz="1600" i="1">
                                  <a:solidFill>
                                    <a:schemeClr val="tx1"/>
                                  </a:solidFill>
                                  <a:latin typeface="Cambria Math" panose="02040503050406030204" pitchFamily="18" charset="0"/>
                                </a:rPr>
                                <m:t>(</m:t>
                              </m:r>
                              <m:sSubSup>
                                <m:sSubSupPr>
                                  <m:ctrlPr>
                                    <a:rPr lang="en-US" altLang="zh-CN" sz="1600" i="1">
                                      <a:solidFill>
                                        <a:schemeClr val="tx1"/>
                                      </a:solidFill>
                                      <a:latin typeface="Cambria Math" panose="02040503050406030204" pitchFamily="18" charset="0"/>
                                    </a:rPr>
                                  </m:ctrlPr>
                                </m:sSubSupPr>
                                <m:e>
                                  <m:r>
                                    <a:rPr lang="en-US" altLang="zh-CN" sz="1600" i="1">
                                      <a:solidFill>
                                        <a:schemeClr val="tx1"/>
                                      </a:solidFill>
                                      <a:latin typeface="Cambria Math" panose="02040503050406030204" pitchFamily="18" charset="0"/>
                                    </a:rPr>
                                    <m:t>𝑊</m:t>
                                  </m:r>
                                </m:e>
                                <m:sub>
                                  <m:r>
                                    <a:rPr lang="en-US" altLang="zh-CN" sz="1600" i="1">
                                      <a:solidFill>
                                        <a:schemeClr val="tx1"/>
                                      </a:solidFill>
                                      <a:latin typeface="Cambria Math" panose="02040503050406030204" pitchFamily="18" charset="0"/>
                                    </a:rPr>
                                    <m:t>1</m:t>
                                  </m:r>
                                </m:sub>
                                <m:sup>
                                  <m:r>
                                    <a:rPr lang="en-US" altLang="zh-CN" sz="1600" i="1">
                                      <a:solidFill>
                                        <a:schemeClr val="tx1"/>
                                      </a:solidFill>
                                      <a:latin typeface="Cambria Math" panose="02040503050406030204" pitchFamily="18" charset="0"/>
                                    </a:rPr>
                                    <m:t>𝑢</m:t>
                                  </m:r>
                                </m:sup>
                              </m:sSubSup>
                              <m:r>
                                <a:rPr lang="en-US" altLang="zh-CN" sz="1600" i="1">
                                  <a:solidFill>
                                    <a:schemeClr val="tx1"/>
                                  </a:solidFill>
                                  <a:latin typeface="Cambria Math" panose="02040503050406030204" pitchFamily="18" charset="0"/>
                                </a:rPr>
                                <m:t>|</m:t>
                              </m:r>
                              <m:sSubSup>
                                <m:sSubSupPr>
                                  <m:ctrlPr>
                                    <a:rPr lang="en-US" altLang="zh-CN" sz="1600" i="1">
                                      <a:solidFill>
                                        <a:schemeClr val="tx1"/>
                                      </a:solidFill>
                                      <a:latin typeface="Cambria Math" panose="02040503050406030204" pitchFamily="18" charset="0"/>
                                    </a:rPr>
                                  </m:ctrlPr>
                                </m:sSubSupPr>
                                <m:e>
                                  <m:r>
                                    <a:rPr lang="en-US" altLang="zh-CN" sz="1600" i="1">
                                      <a:solidFill>
                                        <a:schemeClr val="tx1"/>
                                      </a:solidFill>
                                      <a:latin typeface="Cambria Math" panose="02040503050406030204" pitchFamily="18" charset="0"/>
                                    </a:rPr>
                                    <m:t>𝑂</m:t>
                                  </m:r>
                                </m:e>
                                <m:sub>
                                  <m:r>
                                    <a:rPr lang="en-US" altLang="zh-CN" sz="1600" i="1">
                                      <a:solidFill>
                                        <a:schemeClr val="tx1"/>
                                      </a:solidFill>
                                      <a:latin typeface="Cambria Math" panose="02040503050406030204" pitchFamily="18" charset="0"/>
                                    </a:rPr>
                                    <m:t>1</m:t>
                                  </m:r>
                                </m:sub>
                                <m:sup>
                                  <m:r>
                                    <a:rPr lang="en-US" altLang="zh-CN" sz="1600" i="1">
                                      <a:solidFill>
                                        <a:schemeClr val="tx1"/>
                                      </a:solidFill>
                                      <a:latin typeface="Cambria Math" panose="02040503050406030204" pitchFamily="18" charset="0"/>
                                    </a:rPr>
                                    <m:t>𝑡</m:t>
                                  </m:r>
                                </m:sup>
                              </m:sSubSup>
                              <m:r>
                                <a:rPr lang="en-US" altLang="zh-CN" sz="1600" i="1">
                                  <a:solidFill>
                                    <a:schemeClr val="tx1"/>
                                  </a:solidFill>
                                  <a:latin typeface="Cambria Math" panose="02040503050406030204" pitchFamily="18" charset="0"/>
                                </a:rPr>
                                <m:t>) </m:t>
                              </m:r>
                            </m:e>
                          </m:func>
                        </m:e>
                      </m:func>
                    </m:oMath>
                  </m:oMathPara>
                </a14:m>
                <a:endParaRPr lang="en-US" altLang="zh-CN" sz="1600" i="1" dirty="0">
                  <a:solidFill>
                    <a:schemeClr val="tx1"/>
                  </a:solidFill>
                  <a:latin typeface="Bell MT" panose="02020503060305020303" pitchFamily="18" charset="0"/>
                </a:endParaRPr>
              </a:p>
              <a:p>
                <a:endParaRPr lang="en-US" altLang="zh-CN" sz="1600" i="1" dirty="0">
                  <a:solidFill>
                    <a:schemeClr val="tx1"/>
                  </a:solidFill>
                  <a:latin typeface="Bell MT" panose="02020503060305020303" pitchFamily="18" charset="0"/>
                </a:endParaRPr>
              </a:p>
              <a:p>
                <a:pPr/>
                <a14:m>
                  <m:oMathPara xmlns:m="http://schemas.openxmlformats.org/officeDocument/2006/math">
                    <m:oMathParaPr>
                      <m:jc m:val="centerGroup"/>
                    </m:oMathParaPr>
                    <m:oMath xmlns:m="http://schemas.openxmlformats.org/officeDocument/2006/math">
                      <m:func>
                        <m:funcPr>
                          <m:ctrlPr>
                            <a:rPr lang="en-US" altLang="zh-CN" sz="1600" i="1">
                              <a:solidFill>
                                <a:schemeClr val="tx1"/>
                              </a:solidFill>
                              <a:latin typeface="Cambria Math" panose="02040503050406030204" pitchFamily="18" charset="0"/>
                            </a:rPr>
                          </m:ctrlPr>
                        </m:funcPr>
                        <m:fName>
                          <m:r>
                            <m:rPr>
                              <m:sty m:val="p"/>
                            </m:rPr>
                            <a:rPr lang="en-US" altLang="zh-CN" sz="1600">
                              <a:solidFill>
                                <a:schemeClr val="tx1"/>
                              </a:solidFill>
                              <a:latin typeface="Cambria Math" panose="02040503050406030204" pitchFamily="18" charset="0"/>
                            </a:rPr>
                            <m:t>log</m:t>
                          </m:r>
                        </m:fName>
                        <m:e>
                          <m:sSub>
                            <m:sSubPr>
                              <m:ctrlPr>
                                <a:rPr lang="en-US" altLang="zh-CN" sz="1600" i="1">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𝑃</m:t>
                              </m:r>
                            </m:e>
                            <m:sub>
                              <m:r>
                                <a:rPr lang="en-US" altLang="zh-CN" sz="1600" i="1">
                                  <a:solidFill>
                                    <a:schemeClr val="tx1"/>
                                  </a:solidFill>
                                  <a:latin typeface="Cambria Math" panose="02040503050406030204" pitchFamily="18" charset="0"/>
                                </a:rPr>
                                <m:t>𝑀𝑀𝐼</m:t>
                              </m:r>
                            </m:sub>
                          </m:sSub>
                          <m:r>
                            <a:rPr lang="en-US" altLang="zh-CN" sz="1600" i="1">
                              <a:solidFill>
                                <a:schemeClr val="tx1"/>
                              </a:solidFill>
                              <a:latin typeface="Cambria Math" panose="02040503050406030204" pitchFamily="18" charset="0"/>
                            </a:rPr>
                            <m:t>(&lt;</m:t>
                          </m:r>
                          <m:r>
                            <a:rPr lang="en-US" altLang="zh-CN" sz="1600" i="1">
                              <a:solidFill>
                                <a:schemeClr val="tx1"/>
                              </a:solidFill>
                              <a:latin typeface="Cambria Math" panose="02040503050406030204" pitchFamily="18" charset="0"/>
                            </a:rPr>
                            <m:t>𝑏𝑙𝑘</m:t>
                          </m:r>
                          <m:r>
                            <a:rPr lang="en-US" altLang="zh-CN" sz="1600" i="1">
                              <a:solidFill>
                                <a:schemeClr val="tx1"/>
                              </a:solidFill>
                              <a:latin typeface="Cambria Math" panose="02040503050406030204" pitchFamily="18" charset="0"/>
                            </a:rPr>
                            <m:t>&gt;|</m:t>
                          </m:r>
                          <m:sSubSup>
                            <m:sSubSupPr>
                              <m:ctrlPr>
                                <a:rPr lang="en-US" altLang="zh-CN" sz="1600" i="1">
                                  <a:solidFill>
                                    <a:schemeClr val="tx1"/>
                                  </a:solidFill>
                                  <a:latin typeface="Cambria Math" panose="02040503050406030204" pitchFamily="18" charset="0"/>
                                </a:rPr>
                              </m:ctrlPr>
                            </m:sSubSupPr>
                            <m:e>
                              <m:r>
                                <a:rPr lang="en-US" altLang="zh-CN" sz="1600" i="1">
                                  <a:solidFill>
                                    <a:schemeClr val="tx1"/>
                                  </a:solidFill>
                                  <a:latin typeface="Cambria Math" panose="02040503050406030204" pitchFamily="18" charset="0"/>
                                </a:rPr>
                                <m:t>𝑊</m:t>
                              </m:r>
                            </m:e>
                            <m:sub>
                              <m:r>
                                <a:rPr lang="en-US" altLang="zh-CN" sz="1600" i="1">
                                  <a:solidFill>
                                    <a:schemeClr val="tx1"/>
                                  </a:solidFill>
                                  <a:latin typeface="Cambria Math" panose="02040503050406030204" pitchFamily="18" charset="0"/>
                                </a:rPr>
                                <m:t>1</m:t>
                              </m:r>
                            </m:sub>
                            <m:sup>
                              <m:r>
                                <a:rPr lang="en-US" altLang="zh-CN" sz="1600" i="1">
                                  <a:solidFill>
                                    <a:schemeClr val="tx1"/>
                                  </a:solidFill>
                                  <a:latin typeface="Cambria Math" panose="02040503050406030204" pitchFamily="18" charset="0"/>
                                </a:rPr>
                                <m:t>𝑢</m:t>
                              </m:r>
                            </m:sup>
                          </m:sSubSup>
                          <m:r>
                            <a:rPr lang="en-US" altLang="zh-CN" sz="1600" i="1">
                              <a:solidFill>
                                <a:schemeClr val="tx1"/>
                              </a:solidFill>
                              <a:latin typeface="Cambria Math" panose="02040503050406030204" pitchFamily="18" charset="0"/>
                            </a:rPr>
                            <m:t>,</m:t>
                          </m:r>
                          <m:sSubSup>
                            <m:sSubSupPr>
                              <m:ctrlPr>
                                <a:rPr lang="en-US" altLang="zh-CN" sz="1600" i="1">
                                  <a:solidFill>
                                    <a:schemeClr val="tx1"/>
                                  </a:solidFill>
                                  <a:latin typeface="Cambria Math" panose="02040503050406030204" pitchFamily="18" charset="0"/>
                                </a:rPr>
                              </m:ctrlPr>
                            </m:sSubSupPr>
                            <m:e>
                              <m:r>
                                <a:rPr lang="en-US" altLang="zh-CN" sz="1600" i="1">
                                  <a:solidFill>
                                    <a:schemeClr val="tx1"/>
                                  </a:solidFill>
                                  <a:latin typeface="Cambria Math" panose="02040503050406030204" pitchFamily="18" charset="0"/>
                                </a:rPr>
                                <m:t>𝑂</m:t>
                              </m:r>
                            </m:e>
                            <m:sub>
                              <m:r>
                                <a:rPr lang="en-US" altLang="zh-CN" sz="1600" i="1">
                                  <a:solidFill>
                                    <a:schemeClr val="tx1"/>
                                  </a:solidFill>
                                  <a:latin typeface="Cambria Math" panose="02040503050406030204" pitchFamily="18" charset="0"/>
                                </a:rPr>
                                <m:t>1</m:t>
                              </m:r>
                            </m:sub>
                            <m:sup>
                              <m:r>
                                <a:rPr lang="en-US" altLang="zh-CN" sz="1600" i="1">
                                  <a:solidFill>
                                    <a:schemeClr val="tx1"/>
                                  </a:solidFill>
                                  <a:latin typeface="Cambria Math" panose="02040503050406030204" pitchFamily="18" charset="0"/>
                                </a:rPr>
                                <m:t>𝑡</m:t>
                              </m:r>
                            </m:sup>
                          </m:sSubSup>
                          <m:r>
                            <a:rPr lang="en-US" altLang="zh-CN" sz="1600" i="1">
                              <a:solidFill>
                                <a:schemeClr val="tx1"/>
                              </a:solidFill>
                              <a:latin typeface="Cambria Math" panose="02040503050406030204" pitchFamily="18" charset="0"/>
                            </a:rPr>
                            <m:t>)</m:t>
                          </m:r>
                        </m:e>
                      </m:func>
                      <m:r>
                        <a:rPr lang="en-US" altLang="zh-CN" sz="1600" i="1">
                          <a:latin typeface="Cambria Math" panose="02040503050406030204" pitchFamily="18" charset="0"/>
                        </a:rPr>
                        <m:t>=</m:t>
                      </m:r>
                      <m:func>
                        <m:funcPr>
                          <m:ctrlPr>
                            <a:rPr lang="en-US" altLang="zh-CN" sz="1600" i="1">
                              <a:latin typeface="Cambria Math" panose="02040503050406030204" pitchFamily="18" charset="0"/>
                            </a:rPr>
                          </m:ctrlPr>
                        </m:funcPr>
                        <m:fName>
                          <m:r>
                            <m:rPr>
                              <m:sty m:val="p"/>
                            </m:rPr>
                            <a:rPr lang="en-US" altLang="zh-CN" sz="1600">
                              <a:latin typeface="Cambria Math" panose="02040503050406030204" pitchFamily="18" charset="0"/>
                            </a:rPr>
                            <m:t>log</m:t>
                          </m:r>
                        </m:fName>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𝑃</m:t>
                              </m:r>
                            </m:e>
                            <m:sub>
                              <m:r>
                                <a:rPr lang="en-US" altLang="zh-CN" sz="1600" i="1">
                                  <a:latin typeface="Cambria Math" panose="02040503050406030204" pitchFamily="18" charset="0"/>
                                </a:rPr>
                                <m:t>𝑀𝑀𝐼</m:t>
                              </m:r>
                            </m:sub>
                          </m:sSub>
                          <m:d>
                            <m:dPr>
                              <m:ctrlPr>
                                <a:rPr lang="en-US" altLang="zh-CN" sz="1600" i="1">
                                  <a:latin typeface="Cambria Math" panose="02040503050406030204" pitchFamily="18" charset="0"/>
                                </a:rPr>
                              </m:ctrlPr>
                            </m:dPr>
                            <m:e>
                              <m:sSubSup>
                                <m:sSubSupPr>
                                  <m:ctrlPr>
                                    <a:rPr lang="en-US" altLang="zh-CN" sz="1600" i="1">
                                      <a:latin typeface="Cambria Math" panose="02040503050406030204" pitchFamily="18" charset="0"/>
                                    </a:rPr>
                                  </m:ctrlPr>
                                </m:sSubSupPr>
                                <m:e>
                                  <m:r>
                                    <a:rPr lang="en-US" altLang="zh-CN" sz="1600" i="1">
                                      <a:latin typeface="Cambria Math" panose="02040503050406030204" pitchFamily="18" charset="0"/>
                                    </a:rPr>
                                    <m:t>𝑊</m:t>
                                  </m:r>
                                </m:e>
                                <m:sub>
                                  <m:r>
                                    <a:rPr lang="en-US" altLang="zh-CN" sz="1600" i="1">
                                      <a:latin typeface="Cambria Math" panose="02040503050406030204" pitchFamily="18" charset="0"/>
                                    </a:rPr>
                                    <m:t>1</m:t>
                                  </m:r>
                                </m:sub>
                                <m:sup>
                                  <m:r>
                                    <a:rPr lang="en-US" altLang="zh-CN" sz="1600" i="1">
                                      <a:latin typeface="Cambria Math" panose="02040503050406030204" pitchFamily="18" charset="0"/>
                                    </a:rPr>
                                    <m:t>𝑢</m:t>
                                  </m:r>
                                </m:sup>
                              </m:sSubSup>
                            </m:e>
                            <m:e>
                              <m:sSubSup>
                                <m:sSubSupPr>
                                  <m:ctrlPr>
                                    <a:rPr lang="en-US" altLang="zh-CN" sz="1600" i="1">
                                      <a:latin typeface="Cambria Math" panose="02040503050406030204" pitchFamily="18" charset="0"/>
                                    </a:rPr>
                                  </m:ctrlPr>
                                </m:sSubSupPr>
                                <m:e>
                                  <m:r>
                                    <a:rPr lang="en-US" altLang="zh-CN" sz="1600" i="1">
                                      <a:latin typeface="Cambria Math" panose="02040503050406030204" pitchFamily="18" charset="0"/>
                                    </a:rPr>
                                    <m:t>𝑂</m:t>
                                  </m:r>
                                </m:e>
                                <m:sub>
                                  <m:r>
                                    <a:rPr lang="en-US" altLang="zh-CN" sz="1600" i="1">
                                      <a:latin typeface="Cambria Math" panose="02040503050406030204" pitchFamily="18" charset="0"/>
                                    </a:rPr>
                                    <m:t>1</m:t>
                                  </m:r>
                                </m:sub>
                                <m:sup>
                                  <m:r>
                                    <a:rPr lang="en-US" altLang="zh-CN" sz="1600" i="1">
                                      <a:latin typeface="Cambria Math" panose="02040503050406030204" pitchFamily="18" charset="0"/>
                                    </a:rPr>
                                    <m:t>𝑡</m:t>
                                  </m:r>
                                  <m:r>
                                    <a:rPr lang="en-US" altLang="zh-CN" sz="1600" i="1">
                                      <a:latin typeface="Cambria Math" panose="02040503050406030204" pitchFamily="18" charset="0"/>
                                    </a:rPr>
                                    <m:t>+1</m:t>
                                  </m:r>
                                </m:sup>
                              </m:sSubSup>
                            </m:e>
                          </m:d>
                          <m:r>
                            <a:rPr lang="en-US" altLang="zh-CN" sz="1600" i="1">
                              <a:latin typeface="Cambria Math" panose="02040503050406030204" pitchFamily="18" charset="0"/>
                            </a:rPr>
                            <m:t>−</m:t>
                          </m:r>
                          <m:func>
                            <m:funcPr>
                              <m:ctrlPr>
                                <a:rPr lang="en-US" altLang="zh-CN" sz="1600" i="1">
                                  <a:latin typeface="Cambria Math" panose="02040503050406030204" pitchFamily="18" charset="0"/>
                                </a:rPr>
                              </m:ctrlPr>
                            </m:funcPr>
                            <m:fName>
                              <m:r>
                                <m:rPr>
                                  <m:sty m:val="p"/>
                                </m:rPr>
                                <a:rPr lang="en-US" altLang="zh-CN" sz="1600">
                                  <a:latin typeface="Cambria Math" panose="02040503050406030204" pitchFamily="18" charset="0"/>
                                </a:rPr>
                                <m:t>log</m:t>
                              </m:r>
                            </m:fName>
                            <m:e>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𝑃</m:t>
                                  </m:r>
                                </m:e>
                                <m:sub>
                                  <m:r>
                                    <a:rPr lang="en-US" altLang="zh-CN" sz="1600" i="1">
                                      <a:latin typeface="Cambria Math" panose="02040503050406030204" pitchFamily="18" charset="0"/>
                                    </a:rPr>
                                    <m:t>𝑀𝑀𝐼</m:t>
                                  </m:r>
                                </m:sub>
                              </m:sSub>
                              <m:r>
                                <a:rPr lang="en-US" altLang="zh-CN" sz="1600" i="1">
                                  <a:latin typeface="Cambria Math" panose="02040503050406030204" pitchFamily="18" charset="0"/>
                                </a:rPr>
                                <m:t>(</m:t>
                              </m:r>
                              <m:sSubSup>
                                <m:sSubSupPr>
                                  <m:ctrlPr>
                                    <a:rPr lang="en-US" altLang="zh-CN" sz="1600" i="1">
                                      <a:latin typeface="Cambria Math" panose="02040503050406030204" pitchFamily="18" charset="0"/>
                                    </a:rPr>
                                  </m:ctrlPr>
                                </m:sSubSupPr>
                                <m:e>
                                  <m:r>
                                    <a:rPr lang="en-US" altLang="zh-CN" sz="1600" i="1">
                                      <a:latin typeface="Cambria Math" panose="02040503050406030204" pitchFamily="18" charset="0"/>
                                    </a:rPr>
                                    <m:t>𝑊</m:t>
                                  </m:r>
                                </m:e>
                                <m:sub>
                                  <m:r>
                                    <a:rPr lang="en-US" altLang="zh-CN" sz="1600" i="1">
                                      <a:latin typeface="Cambria Math" panose="02040503050406030204" pitchFamily="18" charset="0"/>
                                    </a:rPr>
                                    <m:t>1</m:t>
                                  </m:r>
                                </m:sub>
                                <m:sup>
                                  <m:r>
                                    <a:rPr lang="en-US" altLang="zh-CN" sz="1600" i="1">
                                      <a:latin typeface="Cambria Math" panose="02040503050406030204" pitchFamily="18" charset="0"/>
                                    </a:rPr>
                                    <m:t>𝑢</m:t>
                                  </m:r>
                                </m:sup>
                              </m:sSubSup>
                              <m:r>
                                <a:rPr lang="en-US" altLang="zh-CN" sz="1600" i="1">
                                  <a:latin typeface="Cambria Math" panose="02040503050406030204" pitchFamily="18" charset="0"/>
                                </a:rPr>
                                <m:t>|</m:t>
                              </m:r>
                              <m:sSubSup>
                                <m:sSubSupPr>
                                  <m:ctrlPr>
                                    <a:rPr lang="en-US" altLang="zh-CN" sz="1600" i="1">
                                      <a:latin typeface="Cambria Math" panose="02040503050406030204" pitchFamily="18" charset="0"/>
                                    </a:rPr>
                                  </m:ctrlPr>
                                </m:sSubSupPr>
                                <m:e>
                                  <m:r>
                                    <a:rPr lang="en-US" altLang="zh-CN" sz="1600" i="1">
                                      <a:latin typeface="Cambria Math" panose="02040503050406030204" pitchFamily="18" charset="0"/>
                                    </a:rPr>
                                    <m:t>𝑂</m:t>
                                  </m:r>
                                </m:e>
                                <m:sub>
                                  <m:r>
                                    <a:rPr lang="en-US" altLang="zh-CN" sz="1600" i="1">
                                      <a:latin typeface="Cambria Math" panose="02040503050406030204" pitchFamily="18" charset="0"/>
                                    </a:rPr>
                                    <m:t>1</m:t>
                                  </m:r>
                                </m:sub>
                                <m:sup>
                                  <m:r>
                                    <a:rPr lang="en-US" altLang="zh-CN" sz="1600" i="1">
                                      <a:latin typeface="Cambria Math" panose="02040503050406030204" pitchFamily="18" charset="0"/>
                                    </a:rPr>
                                    <m:t>𝑡</m:t>
                                  </m:r>
                                </m:sup>
                              </m:sSubSup>
                              <m:r>
                                <a:rPr lang="en-US" altLang="zh-CN" sz="1600" i="1">
                                  <a:latin typeface="Cambria Math" panose="02040503050406030204" pitchFamily="18" charset="0"/>
                                </a:rPr>
                                <m:t>) </m:t>
                              </m:r>
                            </m:e>
                          </m:func>
                        </m:e>
                      </m:func>
                    </m:oMath>
                  </m:oMathPara>
                </a14:m>
                <a:endParaRPr lang="zh-CN" altLang="en-US" sz="1600" dirty="0">
                  <a:latin typeface="Bell MT" panose="02020503060305020303" pitchFamily="18" charset="0"/>
                </a:endParaRPr>
              </a:p>
            </p:txBody>
          </p:sp>
        </mc:Choice>
        <mc:Fallback>
          <p:sp>
            <p:nvSpPr>
              <p:cNvPr id="16" name="文本框 15">
                <a:extLst>
                  <a:ext uri="{FF2B5EF4-FFF2-40B4-BE49-F238E27FC236}">
                    <a16:creationId xmlns:a16="http://schemas.microsoft.com/office/drawing/2014/main" id="{1DDB86C9-D1C0-9ED0-A3EE-394AF5D10B0A}"/>
                  </a:ext>
                </a:extLst>
              </p:cNvPr>
              <p:cNvSpPr txBox="1">
                <a:spLocks noRot="1" noChangeAspect="1" noMove="1" noResize="1" noEditPoints="1" noAdjustHandles="1" noChangeArrowheads="1" noChangeShapeType="1" noTextEdit="1"/>
              </p:cNvSpPr>
              <p:nvPr/>
            </p:nvSpPr>
            <p:spPr>
              <a:xfrm>
                <a:off x="365911" y="2183402"/>
                <a:ext cx="6887557" cy="1140697"/>
              </a:xfrm>
              <a:custGeom>
                <a:avLst/>
                <a:gdLst>
                  <a:gd name="connsiteX0" fmla="*/ 0 w 8917019"/>
                  <a:gd name="connsiteY0" fmla="*/ 0 h 1140697"/>
                  <a:gd name="connsiteX1" fmla="*/ 326957 w 8917019"/>
                  <a:gd name="connsiteY1" fmla="*/ 0 h 1140697"/>
                  <a:gd name="connsiteX2" fmla="*/ 743085 w 8917019"/>
                  <a:gd name="connsiteY2" fmla="*/ 0 h 1140697"/>
                  <a:gd name="connsiteX3" fmla="*/ 1515893 w 8917019"/>
                  <a:gd name="connsiteY3" fmla="*/ 0 h 1140697"/>
                  <a:gd name="connsiteX4" fmla="*/ 2110361 w 8917019"/>
                  <a:gd name="connsiteY4" fmla="*/ 0 h 1140697"/>
                  <a:gd name="connsiteX5" fmla="*/ 2437319 w 8917019"/>
                  <a:gd name="connsiteY5" fmla="*/ 0 h 1140697"/>
                  <a:gd name="connsiteX6" fmla="*/ 3031786 w 8917019"/>
                  <a:gd name="connsiteY6" fmla="*/ 0 h 1140697"/>
                  <a:gd name="connsiteX7" fmla="*/ 3447914 w 8917019"/>
                  <a:gd name="connsiteY7" fmla="*/ 0 h 1140697"/>
                  <a:gd name="connsiteX8" fmla="*/ 3864042 w 8917019"/>
                  <a:gd name="connsiteY8" fmla="*/ 0 h 1140697"/>
                  <a:gd name="connsiteX9" fmla="*/ 4190999 w 8917019"/>
                  <a:gd name="connsiteY9" fmla="*/ 0 h 1140697"/>
                  <a:gd name="connsiteX10" fmla="*/ 4696297 w 8917019"/>
                  <a:gd name="connsiteY10" fmla="*/ 0 h 1140697"/>
                  <a:gd name="connsiteX11" fmla="*/ 5290765 w 8917019"/>
                  <a:gd name="connsiteY11" fmla="*/ 0 h 1140697"/>
                  <a:gd name="connsiteX12" fmla="*/ 5796062 w 8917019"/>
                  <a:gd name="connsiteY12" fmla="*/ 0 h 1140697"/>
                  <a:gd name="connsiteX13" fmla="*/ 6301360 w 8917019"/>
                  <a:gd name="connsiteY13" fmla="*/ 0 h 1140697"/>
                  <a:gd name="connsiteX14" fmla="*/ 6806658 w 8917019"/>
                  <a:gd name="connsiteY14" fmla="*/ 0 h 1140697"/>
                  <a:gd name="connsiteX15" fmla="*/ 7133615 w 8917019"/>
                  <a:gd name="connsiteY15" fmla="*/ 0 h 1140697"/>
                  <a:gd name="connsiteX16" fmla="*/ 7817253 w 8917019"/>
                  <a:gd name="connsiteY16" fmla="*/ 0 h 1140697"/>
                  <a:gd name="connsiteX17" fmla="*/ 8411721 w 8917019"/>
                  <a:gd name="connsiteY17" fmla="*/ 0 h 1140697"/>
                  <a:gd name="connsiteX18" fmla="*/ 8917019 w 8917019"/>
                  <a:gd name="connsiteY18" fmla="*/ 0 h 1140697"/>
                  <a:gd name="connsiteX19" fmla="*/ 8917019 w 8917019"/>
                  <a:gd name="connsiteY19" fmla="*/ 536128 h 1140697"/>
                  <a:gd name="connsiteX20" fmla="*/ 8917019 w 8917019"/>
                  <a:gd name="connsiteY20" fmla="*/ 1140697 h 1140697"/>
                  <a:gd name="connsiteX21" fmla="*/ 8233381 w 8917019"/>
                  <a:gd name="connsiteY21" fmla="*/ 1140697 h 1140697"/>
                  <a:gd name="connsiteX22" fmla="*/ 7906424 w 8917019"/>
                  <a:gd name="connsiteY22" fmla="*/ 1140697 h 1140697"/>
                  <a:gd name="connsiteX23" fmla="*/ 7222785 w 8917019"/>
                  <a:gd name="connsiteY23" fmla="*/ 1140697 h 1140697"/>
                  <a:gd name="connsiteX24" fmla="*/ 6717488 w 8917019"/>
                  <a:gd name="connsiteY24" fmla="*/ 1140697 h 1140697"/>
                  <a:gd name="connsiteX25" fmla="*/ 6033850 w 8917019"/>
                  <a:gd name="connsiteY25" fmla="*/ 1140697 h 1140697"/>
                  <a:gd name="connsiteX26" fmla="*/ 5261041 w 8917019"/>
                  <a:gd name="connsiteY26" fmla="*/ 1140697 h 1140697"/>
                  <a:gd name="connsiteX27" fmla="*/ 4934084 w 8917019"/>
                  <a:gd name="connsiteY27" fmla="*/ 1140697 h 1140697"/>
                  <a:gd name="connsiteX28" fmla="*/ 4339616 w 8917019"/>
                  <a:gd name="connsiteY28" fmla="*/ 1140697 h 1140697"/>
                  <a:gd name="connsiteX29" fmla="*/ 3923488 w 8917019"/>
                  <a:gd name="connsiteY29" fmla="*/ 1140697 h 1140697"/>
                  <a:gd name="connsiteX30" fmla="*/ 3596531 w 8917019"/>
                  <a:gd name="connsiteY30" fmla="*/ 1140697 h 1140697"/>
                  <a:gd name="connsiteX31" fmla="*/ 2912893 w 8917019"/>
                  <a:gd name="connsiteY31" fmla="*/ 1140697 h 1140697"/>
                  <a:gd name="connsiteX32" fmla="*/ 2496765 w 8917019"/>
                  <a:gd name="connsiteY32" fmla="*/ 1140697 h 1140697"/>
                  <a:gd name="connsiteX33" fmla="*/ 1723957 w 8917019"/>
                  <a:gd name="connsiteY33" fmla="*/ 1140697 h 1140697"/>
                  <a:gd name="connsiteX34" fmla="*/ 1129489 w 8917019"/>
                  <a:gd name="connsiteY34" fmla="*/ 1140697 h 1140697"/>
                  <a:gd name="connsiteX35" fmla="*/ 0 w 8917019"/>
                  <a:gd name="connsiteY35" fmla="*/ 1140697 h 1140697"/>
                  <a:gd name="connsiteX36" fmla="*/ 0 w 8917019"/>
                  <a:gd name="connsiteY36" fmla="*/ 581755 h 1140697"/>
                  <a:gd name="connsiteX37" fmla="*/ 0 w 8917019"/>
                  <a:gd name="connsiteY37" fmla="*/ 0 h 1140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917019" h="1140697" extrusionOk="0">
                    <a:moveTo>
                      <a:pt x="0" y="0"/>
                    </a:moveTo>
                    <a:cubicBezTo>
                      <a:pt x="77861" y="-11440"/>
                      <a:pt x="239259" y="23084"/>
                      <a:pt x="326957" y="0"/>
                    </a:cubicBezTo>
                    <a:cubicBezTo>
                      <a:pt x="414655" y="-23084"/>
                      <a:pt x="611730" y="14286"/>
                      <a:pt x="743085" y="0"/>
                    </a:cubicBezTo>
                    <a:cubicBezTo>
                      <a:pt x="874440" y="-14286"/>
                      <a:pt x="1331121" y="60267"/>
                      <a:pt x="1515893" y="0"/>
                    </a:cubicBezTo>
                    <a:cubicBezTo>
                      <a:pt x="1700665" y="-60267"/>
                      <a:pt x="1863795" y="67987"/>
                      <a:pt x="2110361" y="0"/>
                    </a:cubicBezTo>
                    <a:cubicBezTo>
                      <a:pt x="2356927" y="-67987"/>
                      <a:pt x="2334346" y="36222"/>
                      <a:pt x="2437319" y="0"/>
                    </a:cubicBezTo>
                    <a:cubicBezTo>
                      <a:pt x="2540292" y="-36222"/>
                      <a:pt x="2759465" y="28649"/>
                      <a:pt x="3031786" y="0"/>
                    </a:cubicBezTo>
                    <a:cubicBezTo>
                      <a:pt x="3304107" y="-28649"/>
                      <a:pt x="3342784" y="16165"/>
                      <a:pt x="3447914" y="0"/>
                    </a:cubicBezTo>
                    <a:cubicBezTo>
                      <a:pt x="3553044" y="-16165"/>
                      <a:pt x="3770865" y="23876"/>
                      <a:pt x="3864042" y="0"/>
                    </a:cubicBezTo>
                    <a:cubicBezTo>
                      <a:pt x="3957219" y="-23876"/>
                      <a:pt x="4110169" y="38000"/>
                      <a:pt x="4190999" y="0"/>
                    </a:cubicBezTo>
                    <a:cubicBezTo>
                      <a:pt x="4271829" y="-38000"/>
                      <a:pt x="4504506" y="17081"/>
                      <a:pt x="4696297" y="0"/>
                    </a:cubicBezTo>
                    <a:cubicBezTo>
                      <a:pt x="4888088" y="-17081"/>
                      <a:pt x="5166880" y="25833"/>
                      <a:pt x="5290765" y="0"/>
                    </a:cubicBezTo>
                    <a:cubicBezTo>
                      <a:pt x="5414650" y="-25833"/>
                      <a:pt x="5555727" y="32892"/>
                      <a:pt x="5796062" y="0"/>
                    </a:cubicBezTo>
                    <a:cubicBezTo>
                      <a:pt x="6036397" y="-32892"/>
                      <a:pt x="6099579" y="8495"/>
                      <a:pt x="6301360" y="0"/>
                    </a:cubicBezTo>
                    <a:cubicBezTo>
                      <a:pt x="6503141" y="-8495"/>
                      <a:pt x="6671384" y="41726"/>
                      <a:pt x="6806658" y="0"/>
                    </a:cubicBezTo>
                    <a:cubicBezTo>
                      <a:pt x="6941932" y="-41726"/>
                      <a:pt x="7052305" y="5551"/>
                      <a:pt x="7133615" y="0"/>
                    </a:cubicBezTo>
                    <a:cubicBezTo>
                      <a:pt x="7214925" y="-5551"/>
                      <a:pt x="7593391" y="73619"/>
                      <a:pt x="7817253" y="0"/>
                    </a:cubicBezTo>
                    <a:cubicBezTo>
                      <a:pt x="8041115" y="-73619"/>
                      <a:pt x="8191289" y="10661"/>
                      <a:pt x="8411721" y="0"/>
                    </a:cubicBezTo>
                    <a:cubicBezTo>
                      <a:pt x="8632153" y="-10661"/>
                      <a:pt x="8694992" y="3725"/>
                      <a:pt x="8917019" y="0"/>
                    </a:cubicBezTo>
                    <a:cubicBezTo>
                      <a:pt x="8934251" y="240459"/>
                      <a:pt x="8884628" y="270678"/>
                      <a:pt x="8917019" y="536128"/>
                    </a:cubicBezTo>
                    <a:cubicBezTo>
                      <a:pt x="8949410" y="801578"/>
                      <a:pt x="8892675" y="1003149"/>
                      <a:pt x="8917019" y="1140697"/>
                    </a:cubicBezTo>
                    <a:cubicBezTo>
                      <a:pt x="8603989" y="1218631"/>
                      <a:pt x="8459368" y="1093589"/>
                      <a:pt x="8233381" y="1140697"/>
                    </a:cubicBezTo>
                    <a:cubicBezTo>
                      <a:pt x="8007394" y="1187805"/>
                      <a:pt x="7972978" y="1107870"/>
                      <a:pt x="7906424" y="1140697"/>
                    </a:cubicBezTo>
                    <a:cubicBezTo>
                      <a:pt x="7839870" y="1173524"/>
                      <a:pt x="7558865" y="1140428"/>
                      <a:pt x="7222785" y="1140697"/>
                    </a:cubicBezTo>
                    <a:cubicBezTo>
                      <a:pt x="6886705" y="1140966"/>
                      <a:pt x="6960357" y="1124484"/>
                      <a:pt x="6717488" y="1140697"/>
                    </a:cubicBezTo>
                    <a:cubicBezTo>
                      <a:pt x="6474619" y="1156910"/>
                      <a:pt x="6318837" y="1095816"/>
                      <a:pt x="6033850" y="1140697"/>
                    </a:cubicBezTo>
                    <a:cubicBezTo>
                      <a:pt x="5748863" y="1185578"/>
                      <a:pt x="5492703" y="1080913"/>
                      <a:pt x="5261041" y="1140697"/>
                    </a:cubicBezTo>
                    <a:cubicBezTo>
                      <a:pt x="5029379" y="1200481"/>
                      <a:pt x="5066543" y="1113082"/>
                      <a:pt x="4934084" y="1140697"/>
                    </a:cubicBezTo>
                    <a:cubicBezTo>
                      <a:pt x="4801625" y="1168312"/>
                      <a:pt x="4514634" y="1076332"/>
                      <a:pt x="4339616" y="1140697"/>
                    </a:cubicBezTo>
                    <a:cubicBezTo>
                      <a:pt x="4164598" y="1205062"/>
                      <a:pt x="4044338" y="1116208"/>
                      <a:pt x="3923488" y="1140697"/>
                    </a:cubicBezTo>
                    <a:cubicBezTo>
                      <a:pt x="3802638" y="1165186"/>
                      <a:pt x="3677410" y="1136699"/>
                      <a:pt x="3596531" y="1140697"/>
                    </a:cubicBezTo>
                    <a:cubicBezTo>
                      <a:pt x="3515652" y="1144695"/>
                      <a:pt x="3177700" y="1138513"/>
                      <a:pt x="2912893" y="1140697"/>
                    </a:cubicBezTo>
                    <a:cubicBezTo>
                      <a:pt x="2648086" y="1142881"/>
                      <a:pt x="2642398" y="1098745"/>
                      <a:pt x="2496765" y="1140697"/>
                    </a:cubicBezTo>
                    <a:cubicBezTo>
                      <a:pt x="2351132" y="1182649"/>
                      <a:pt x="1944291" y="1068884"/>
                      <a:pt x="1723957" y="1140697"/>
                    </a:cubicBezTo>
                    <a:cubicBezTo>
                      <a:pt x="1503623" y="1212510"/>
                      <a:pt x="1387431" y="1075491"/>
                      <a:pt x="1129489" y="1140697"/>
                    </a:cubicBezTo>
                    <a:cubicBezTo>
                      <a:pt x="871547" y="1205903"/>
                      <a:pt x="324144" y="1108714"/>
                      <a:pt x="0" y="1140697"/>
                    </a:cubicBezTo>
                    <a:cubicBezTo>
                      <a:pt x="-61595" y="940776"/>
                      <a:pt x="52994" y="828496"/>
                      <a:pt x="0" y="581755"/>
                    </a:cubicBezTo>
                    <a:cubicBezTo>
                      <a:pt x="-52994" y="335014"/>
                      <a:pt x="19483" y="275630"/>
                      <a:pt x="0" y="0"/>
                    </a:cubicBezTo>
                    <a:close/>
                  </a:path>
                </a:pathLst>
              </a:custGeom>
              <a:blipFill>
                <a:blip r:embed="rId4"/>
                <a:stretch>
                  <a:fillRect l="-176"/>
                </a:stretch>
              </a:blipFill>
              <a:ln w="25400">
                <a:solidFill>
                  <a:schemeClr val="tx1"/>
                </a:solidFill>
                <a:extLst>
                  <a:ext uri="{C807C97D-BFC1-408E-A445-0C87EB9F89A2}">
                    <ask:lineSketchStyleProps xmlns:ask="http://schemas.microsoft.com/office/drawing/2018/sketchyshapes" sd="2149863161">
                      <a:custGeom>
                        <a:avLst/>
                        <a:gdLst>
                          <a:gd name="connsiteX0" fmla="*/ 0 w 6887557"/>
                          <a:gd name="connsiteY0" fmla="*/ 0 h 1140697"/>
                          <a:gd name="connsiteX1" fmla="*/ 367336 w 6887557"/>
                          <a:gd name="connsiteY1" fmla="*/ 0 h 1140697"/>
                          <a:gd name="connsiteX2" fmla="*/ 803548 w 6887557"/>
                          <a:gd name="connsiteY2" fmla="*/ 0 h 1140697"/>
                          <a:gd name="connsiteX3" fmla="*/ 1515263 w 6887557"/>
                          <a:gd name="connsiteY3" fmla="*/ 0 h 1140697"/>
                          <a:gd name="connsiteX4" fmla="*/ 2089226 w 6887557"/>
                          <a:gd name="connsiteY4" fmla="*/ 0 h 1140697"/>
                          <a:gd name="connsiteX5" fmla="*/ 2456562 w 6887557"/>
                          <a:gd name="connsiteY5" fmla="*/ 0 h 1140697"/>
                          <a:gd name="connsiteX6" fmla="*/ 3030525 w 6887557"/>
                          <a:gd name="connsiteY6" fmla="*/ 0 h 1140697"/>
                          <a:gd name="connsiteX7" fmla="*/ 3466737 w 6887557"/>
                          <a:gd name="connsiteY7" fmla="*/ 0 h 1140697"/>
                          <a:gd name="connsiteX8" fmla="*/ 3902949 w 6887557"/>
                          <a:gd name="connsiteY8" fmla="*/ 0 h 1140697"/>
                          <a:gd name="connsiteX9" fmla="*/ 4270285 w 6887557"/>
                          <a:gd name="connsiteY9" fmla="*/ 0 h 1140697"/>
                          <a:gd name="connsiteX10" fmla="*/ 4775373 w 6887557"/>
                          <a:gd name="connsiteY10" fmla="*/ 0 h 1140697"/>
                          <a:gd name="connsiteX11" fmla="*/ 5349336 w 6887557"/>
                          <a:gd name="connsiteY11" fmla="*/ 0 h 1140697"/>
                          <a:gd name="connsiteX12" fmla="*/ 5854423 w 6887557"/>
                          <a:gd name="connsiteY12" fmla="*/ 0 h 1140697"/>
                          <a:gd name="connsiteX13" fmla="*/ 6359511 w 6887557"/>
                          <a:gd name="connsiteY13" fmla="*/ 0 h 1140697"/>
                          <a:gd name="connsiteX14" fmla="*/ 6887557 w 6887557"/>
                          <a:gd name="connsiteY14" fmla="*/ 0 h 1140697"/>
                          <a:gd name="connsiteX15" fmla="*/ 6887557 w 6887557"/>
                          <a:gd name="connsiteY15" fmla="*/ 536128 h 1140697"/>
                          <a:gd name="connsiteX16" fmla="*/ 6887557 w 6887557"/>
                          <a:gd name="connsiteY16" fmla="*/ 1140697 h 1140697"/>
                          <a:gd name="connsiteX17" fmla="*/ 6175843 w 6887557"/>
                          <a:gd name="connsiteY17" fmla="*/ 1140697 h 1140697"/>
                          <a:gd name="connsiteX18" fmla="*/ 5464129 w 6887557"/>
                          <a:gd name="connsiteY18" fmla="*/ 1140697 h 1140697"/>
                          <a:gd name="connsiteX19" fmla="*/ 5096792 w 6887557"/>
                          <a:gd name="connsiteY19" fmla="*/ 1140697 h 1140697"/>
                          <a:gd name="connsiteX20" fmla="*/ 4591705 w 6887557"/>
                          <a:gd name="connsiteY20" fmla="*/ 1140697 h 1140697"/>
                          <a:gd name="connsiteX21" fmla="*/ 4155493 w 6887557"/>
                          <a:gd name="connsiteY21" fmla="*/ 1140697 h 1140697"/>
                          <a:gd name="connsiteX22" fmla="*/ 3788156 w 6887557"/>
                          <a:gd name="connsiteY22" fmla="*/ 1140697 h 1140697"/>
                          <a:gd name="connsiteX23" fmla="*/ 3145318 w 6887557"/>
                          <a:gd name="connsiteY23" fmla="*/ 1140697 h 1140697"/>
                          <a:gd name="connsiteX24" fmla="*/ 2640230 w 6887557"/>
                          <a:gd name="connsiteY24" fmla="*/ 1140697 h 1140697"/>
                          <a:gd name="connsiteX25" fmla="*/ 1997392 w 6887557"/>
                          <a:gd name="connsiteY25" fmla="*/ 1140697 h 1140697"/>
                          <a:gd name="connsiteX26" fmla="*/ 1285677 w 6887557"/>
                          <a:gd name="connsiteY26" fmla="*/ 1140697 h 1140697"/>
                          <a:gd name="connsiteX27" fmla="*/ 918341 w 6887557"/>
                          <a:gd name="connsiteY27" fmla="*/ 1140697 h 1140697"/>
                          <a:gd name="connsiteX28" fmla="*/ 0 w 6887557"/>
                          <a:gd name="connsiteY28" fmla="*/ 1140697 h 1140697"/>
                          <a:gd name="connsiteX29" fmla="*/ 0 w 6887557"/>
                          <a:gd name="connsiteY29" fmla="*/ 593162 h 1140697"/>
                          <a:gd name="connsiteX30" fmla="*/ 0 w 6887557"/>
                          <a:gd name="connsiteY30" fmla="*/ 0 h 1140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887557" h="1140697" extrusionOk="0">
                            <a:moveTo>
                              <a:pt x="0" y="0"/>
                            </a:moveTo>
                            <a:cubicBezTo>
                              <a:pt x="153792" y="-12793"/>
                              <a:pt x="239623" y="23287"/>
                              <a:pt x="367336" y="0"/>
                            </a:cubicBezTo>
                            <a:cubicBezTo>
                              <a:pt x="495049" y="-23287"/>
                              <a:pt x="586519" y="8340"/>
                              <a:pt x="803548" y="0"/>
                            </a:cubicBezTo>
                            <a:cubicBezTo>
                              <a:pt x="1020577" y="-8340"/>
                              <a:pt x="1162833" y="4888"/>
                              <a:pt x="1515263" y="0"/>
                            </a:cubicBezTo>
                            <a:cubicBezTo>
                              <a:pt x="1867694" y="-4888"/>
                              <a:pt x="1946953" y="53744"/>
                              <a:pt x="2089226" y="0"/>
                            </a:cubicBezTo>
                            <a:cubicBezTo>
                              <a:pt x="2231499" y="-53744"/>
                              <a:pt x="2286895" y="3877"/>
                              <a:pt x="2456562" y="0"/>
                            </a:cubicBezTo>
                            <a:cubicBezTo>
                              <a:pt x="2626229" y="-3877"/>
                              <a:pt x="2850747" y="13432"/>
                              <a:pt x="3030525" y="0"/>
                            </a:cubicBezTo>
                            <a:cubicBezTo>
                              <a:pt x="3210303" y="-13432"/>
                              <a:pt x="3282505" y="38502"/>
                              <a:pt x="3466737" y="0"/>
                            </a:cubicBezTo>
                            <a:cubicBezTo>
                              <a:pt x="3650969" y="-38502"/>
                              <a:pt x="3691717" y="44856"/>
                              <a:pt x="3902949" y="0"/>
                            </a:cubicBezTo>
                            <a:cubicBezTo>
                              <a:pt x="4114181" y="-44856"/>
                              <a:pt x="4127544" y="32283"/>
                              <a:pt x="4270285" y="0"/>
                            </a:cubicBezTo>
                            <a:cubicBezTo>
                              <a:pt x="4413026" y="-32283"/>
                              <a:pt x="4613347" y="12949"/>
                              <a:pt x="4775373" y="0"/>
                            </a:cubicBezTo>
                            <a:cubicBezTo>
                              <a:pt x="4937399" y="-12949"/>
                              <a:pt x="5124534" y="20617"/>
                              <a:pt x="5349336" y="0"/>
                            </a:cubicBezTo>
                            <a:cubicBezTo>
                              <a:pt x="5574138" y="-20617"/>
                              <a:pt x="5683283" y="28282"/>
                              <a:pt x="5854423" y="0"/>
                            </a:cubicBezTo>
                            <a:cubicBezTo>
                              <a:pt x="6025563" y="-28282"/>
                              <a:pt x="6244688" y="173"/>
                              <a:pt x="6359511" y="0"/>
                            </a:cubicBezTo>
                            <a:cubicBezTo>
                              <a:pt x="6474334" y="-173"/>
                              <a:pt x="6659237" y="25657"/>
                              <a:pt x="6887557" y="0"/>
                            </a:cubicBezTo>
                            <a:cubicBezTo>
                              <a:pt x="6918520" y="152115"/>
                              <a:pt x="6835023" y="331324"/>
                              <a:pt x="6887557" y="536128"/>
                            </a:cubicBezTo>
                            <a:cubicBezTo>
                              <a:pt x="6940091" y="740932"/>
                              <a:pt x="6822772" y="1005479"/>
                              <a:pt x="6887557" y="1140697"/>
                            </a:cubicBezTo>
                            <a:cubicBezTo>
                              <a:pt x="6632129" y="1179298"/>
                              <a:pt x="6454111" y="1117708"/>
                              <a:pt x="6175843" y="1140697"/>
                            </a:cubicBezTo>
                            <a:cubicBezTo>
                              <a:pt x="5897575" y="1163686"/>
                              <a:pt x="5748011" y="1081748"/>
                              <a:pt x="5464129" y="1140697"/>
                            </a:cubicBezTo>
                            <a:cubicBezTo>
                              <a:pt x="5180247" y="1199646"/>
                              <a:pt x="5242148" y="1127133"/>
                              <a:pt x="5096792" y="1140697"/>
                            </a:cubicBezTo>
                            <a:cubicBezTo>
                              <a:pt x="4951436" y="1154261"/>
                              <a:pt x="4713486" y="1133897"/>
                              <a:pt x="4591705" y="1140697"/>
                            </a:cubicBezTo>
                            <a:cubicBezTo>
                              <a:pt x="4469924" y="1147497"/>
                              <a:pt x="4255114" y="1104061"/>
                              <a:pt x="4155493" y="1140697"/>
                            </a:cubicBezTo>
                            <a:cubicBezTo>
                              <a:pt x="4055872" y="1177333"/>
                              <a:pt x="3874932" y="1099423"/>
                              <a:pt x="3788156" y="1140697"/>
                            </a:cubicBezTo>
                            <a:cubicBezTo>
                              <a:pt x="3701380" y="1181971"/>
                              <a:pt x="3310133" y="1098726"/>
                              <a:pt x="3145318" y="1140697"/>
                            </a:cubicBezTo>
                            <a:cubicBezTo>
                              <a:pt x="2980503" y="1182668"/>
                              <a:pt x="2826491" y="1089860"/>
                              <a:pt x="2640230" y="1140697"/>
                            </a:cubicBezTo>
                            <a:cubicBezTo>
                              <a:pt x="2453969" y="1191534"/>
                              <a:pt x="2313743" y="1135188"/>
                              <a:pt x="1997392" y="1140697"/>
                            </a:cubicBezTo>
                            <a:cubicBezTo>
                              <a:pt x="1681041" y="1146206"/>
                              <a:pt x="1455664" y="1112496"/>
                              <a:pt x="1285677" y="1140697"/>
                            </a:cubicBezTo>
                            <a:cubicBezTo>
                              <a:pt x="1115691" y="1168898"/>
                              <a:pt x="1079160" y="1121972"/>
                              <a:pt x="918341" y="1140697"/>
                            </a:cubicBezTo>
                            <a:cubicBezTo>
                              <a:pt x="757522" y="1159422"/>
                              <a:pt x="219255" y="1035140"/>
                              <a:pt x="0" y="1140697"/>
                            </a:cubicBezTo>
                            <a:cubicBezTo>
                              <a:pt x="-3889" y="872041"/>
                              <a:pt x="13422" y="851462"/>
                              <a:pt x="0" y="593162"/>
                            </a:cubicBezTo>
                            <a:cubicBezTo>
                              <a:pt x="-13422" y="334862"/>
                              <a:pt x="61230" y="214676"/>
                              <a:pt x="0" y="0"/>
                            </a:cubicBezTo>
                            <a:close/>
                          </a:path>
                        </a:pathLst>
                      </a:custGeom>
                      <ask:type>
                        <ask:lineSketchScribble/>
                      </ask:type>
                    </ask:lineSketchStyleProps>
                  </a:ext>
                </a:extLst>
              </a:ln>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959C4D8F-6E11-7805-9D45-F7C9894A79DE}"/>
              </a:ext>
            </a:extLst>
          </p:cNvPr>
          <p:cNvPicPr>
            <a:picLocks noChangeAspect="1"/>
          </p:cNvPicPr>
          <p:nvPr/>
        </p:nvPicPr>
        <p:blipFill>
          <a:blip r:embed="rId5"/>
          <a:stretch>
            <a:fillRect/>
          </a:stretch>
        </p:blipFill>
        <p:spPr>
          <a:xfrm>
            <a:off x="1125524" y="3411369"/>
            <a:ext cx="4197288" cy="3081506"/>
          </a:xfrm>
          <a:prstGeom prst="rect">
            <a:avLst/>
          </a:prstGeom>
        </p:spPr>
      </p:pic>
      <p:pic>
        <p:nvPicPr>
          <p:cNvPr id="24" name="图片 23">
            <a:extLst>
              <a:ext uri="{FF2B5EF4-FFF2-40B4-BE49-F238E27FC236}">
                <a16:creationId xmlns:a16="http://schemas.microsoft.com/office/drawing/2014/main" id="{7C7A1F22-9579-EEDC-276C-29FD741C7BB8}"/>
              </a:ext>
            </a:extLst>
          </p:cNvPr>
          <p:cNvPicPr>
            <a:picLocks noChangeAspect="1"/>
          </p:cNvPicPr>
          <p:nvPr/>
        </p:nvPicPr>
        <p:blipFill>
          <a:blip r:embed="rId6"/>
          <a:stretch>
            <a:fillRect/>
          </a:stretch>
        </p:blipFill>
        <p:spPr>
          <a:xfrm>
            <a:off x="7577628" y="845683"/>
            <a:ext cx="3673263" cy="5507537"/>
          </a:xfrm>
          <a:prstGeom prst="rect">
            <a:avLst/>
          </a:prstGeom>
        </p:spPr>
      </p:pic>
      <p:sp>
        <p:nvSpPr>
          <p:cNvPr id="26" name="矩形: 圆角 25">
            <a:extLst>
              <a:ext uri="{FF2B5EF4-FFF2-40B4-BE49-F238E27FC236}">
                <a16:creationId xmlns:a16="http://schemas.microsoft.com/office/drawing/2014/main" id="{250089E2-5242-7BD3-7CAF-655BA49A64CE}"/>
              </a:ext>
            </a:extLst>
          </p:cNvPr>
          <p:cNvSpPr/>
          <p:nvPr/>
        </p:nvSpPr>
        <p:spPr>
          <a:xfrm>
            <a:off x="8061159" y="3223803"/>
            <a:ext cx="2671010" cy="36512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a:extLst>
              <a:ext uri="{FF2B5EF4-FFF2-40B4-BE49-F238E27FC236}">
                <a16:creationId xmlns:a16="http://schemas.microsoft.com/office/drawing/2014/main" id="{E91C2CFE-3545-105A-2F4C-AFB077A4FB1E}"/>
              </a:ext>
            </a:extLst>
          </p:cNvPr>
          <p:cNvSpPr/>
          <p:nvPr/>
        </p:nvSpPr>
        <p:spPr>
          <a:xfrm>
            <a:off x="8265422" y="4765228"/>
            <a:ext cx="2671010" cy="36512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478415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75C528E-1BA2-4382-8856-345AFECED076}" vid="{376DE555-1096-43FB-960B-E5A523914F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29235</TotalTime>
  <Words>2823</Words>
  <Application>Microsoft Office PowerPoint</Application>
  <PresentationFormat>宽屏</PresentationFormat>
  <Paragraphs>235</Paragraphs>
  <Slides>20</Slides>
  <Notes>20</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20</vt:i4>
      </vt:variant>
    </vt:vector>
  </HeadingPairs>
  <TitlesOfParts>
    <vt:vector size="27" baseType="lpstr">
      <vt:lpstr>Arial</vt:lpstr>
      <vt:lpstr>Bell MT</vt:lpstr>
      <vt:lpstr>Calibri</vt:lpstr>
      <vt:lpstr>Cambria Math</vt:lpstr>
      <vt:lpstr>Times New Roman</vt:lpstr>
      <vt:lpstr>Wingdings</vt:lpstr>
      <vt:lpstr>Office Theme</vt:lpstr>
      <vt:lpstr>PowerPoint 演示文稿</vt:lpstr>
      <vt:lpstr>内容大纲</vt:lpstr>
      <vt:lpstr>基于LF-MMI的端到端语音识别</vt:lpstr>
      <vt:lpstr>基于LF-MMI的端到端语音识别</vt:lpstr>
      <vt:lpstr>基于LF-MMI的端到端语音识别</vt:lpstr>
      <vt:lpstr>基于LF-MMI的端到端语音识别</vt:lpstr>
      <vt:lpstr>基于LF-MMI的端到端语音识别</vt:lpstr>
      <vt:lpstr>基于LF-MMI的端到端语音识别</vt:lpstr>
      <vt:lpstr>基于LF-MMI的端到端语音识别</vt:lpstr>
      <vt:lpstr>基于LF-MMI的端到端语音识别</vt:lpstr>
      <vt:lpstr>实验结果 (Attention-Encoder-Decoder)</vt:lpstr>
      <vt:lpstr>实验结果 (Neural Transducer)</vt:lpstr>
      <vt:lpstr>中文端到端识别系统融合词 Ngram在线解码</vt:lpstr>
      <vt:lpstr>中文端到端识别系统融合词 Ngram在线解码</vt:lpstr>
      <vt:lpstr>实验结果</vt:lpstr>
      <vt:lpstr>基于语种感知编码器的中英文语音识别</vt:lpstr>
      <vt:lpstr>基于语种感知编码器的中英文语音识别</vt:lpstr>
      <vt:lpstr>基于语种感知编码器的中英文语音识别</vt:lpstr>
      <vt:lpstr>项目开源</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Elias Debelo</dc:creator>
  <cp:lastModifiedBy>tomasyu(余剑威)</cp:lastModifiedBy>
  <cp:revision>857</cp:revision>
  <dcterms:created xsi:type="dcterms:W3CDTF">2021-01-07T18:19:09Z</dcterms:created>
  <dcterms:modified xsi:type="dcterms:W3CDTF">2022-05-28T01:32:43Z</dcterms:modified>
</cp:coreProperties>
</file>